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4"/>
  </p:sldMasterIdLst>
  <p:sldIdLst>
    <p:sldId id="257" r:id="rId5"/>
    <p:sldId id="267" r:id="rId6"/>
    <p:sldId id="268" r:id="rId7"/>
    <p:sldId id="269" r:id="rId8"/>
    <p:sldId id="258" r:id="rId9"/>
    <p:sldId id="259" r:id="rId10"/>
    <p:sldId id="260" r:id="rId11"/>
    <p:sldId id="261" r:id="rId12"/>
    <p:sldId id="270" r:id="rId13"/>
    <p:sldId id="271" r:id="rId14"/>
    <p:sldId id="272" r:id="rId15"/>
    <p:sldId id="273" r:id="rId16"/>
    <p:sldId id="274" r:id="rId17"/>
    <p:sldId id="275" r:id="rId18"/>
    <p:sldId id="276" r:id="rId19"/>
    <p:sldId id="277" r:id="rId20"/>
    <p:sldId id="262" r:id="rId21"/>
    <p:sldId id="263" r:id="rId22"/>
    <p:sldId id="278" r:id="rId23"/>
    <p:sldId id="26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12/3/2024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12/3/2024</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12/3/2024</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12/3/2024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12/3/2024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12/3/2024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12/3/2024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12/3/2024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12/3/2024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12/3/2024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12/3/2024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12/3/2024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pPr algn="ctr"/>
            <a:r>
              <a:rPr lang="en-US" dirty="0">
                <a:latin typeface="Felix Titling" panose="04060505060202020A04" pitchFamily="82" charset="0"/>
              </a:rPr>
              <a:t>ML</a:t>
            </a:r>
            <a:br>
              <a:rPr lang="en-US" dirty="0">
                <a:latin typeface="Felix Titling" panose="04060505060202020A04" pitchFamily="82" charset="0"/>
              </a:rPr>
            </a:br>
            <a:r>
              <a:rPr lang="en-US" dirty="0">
                <a:latin typeface="Felix Titling" panose="04060505060202020A04" pitchFamily="82" charset="0"/>
              </a:rPr>
              <a:t> PROJECT</a:t>
            </a:r>
            <a:endParaRPr lang="en-US" sz="8000" dirty="0">
              <a:latin typeface="Felix Titling" panose="04060505060202020A04" pitchFamily="82" charset="0"/>
            </a:endParaRP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lnSpcReduction="10000"/>
          </a:bodyPr>
          <a:lstStyle/>
          <a:p>
            <a:pPr algn="r"/>
            <a:r>
              <a:rPr lang="en-US" sz="2400" dirty="0">
                <a:solidFill>
                  <a:schemeClr val="tx1">
                    <a:lumMod val="85000"/>
                    <a:lumOff val="15000"/>
                  </a:schemeClr>
                </a:solidFill>
                <a:latin typeface="Book Antiqua" panose="02040602050305030304" pitchFamily="18" charset="0"/>
              </a:rPr>
              <a:t>Het amin (143)</a:t>
            </a:r>
          </a:p>
          <a:p>
            <a:pPr algn="r"/>
            <a:r>
              <a:rPr lang="en-US" dirty="0">
                <a:solidFill>
                  <a:schemeClr val="tx1">
                    <a:lumMod val="85000"/>
                    <a:lumOff val="15000"/>
                  </a:schemeClr>
                </a:solidFill>
                <a:latin typeface="Book Antiqua" panose="02040602050305030304" pitchFamily="18" charset="0"/>
              </a:rPr>
              <a:t>Moksha </a:t>
            </a:r>
            <a:r>
              <a:rPr lang="en-US" dirty="0" err="1">
                <a:solidFill>
                  <a:schemeClr val="tx1">
                    <a:lumMod val="85000"/>
                    <a:lumOff val="15000"/>
                  </a:schemeClr>
                </a:solidFill>
                <a:latin typeface="Book Antiqua" panose="02040602050305030304" pitchFamily="18" charset="0"/>
              </a:rPr>
              <a:t>bhandari</a:t>
            </a:r>
            <a:r>
              <a:rPr lang="en-US" dirty="0">
                <a:solidFill>
                  <a:schemeClr val="tx1">
                    <a:lumMod val="85000"/>
                    <a:lumOff val="15000"/>
                  </a:schemeClr>
                </a:solidFill>
                <a:latin typeface="Book Antiqua" panose="02040602050305030304" pitchFamily="18" charset="0"/>
              </a:rPr>
              <a:t> (146</a:t>
            </a:r>
            <a:r>
              <a:rPr lang="en-US" dirty="0">
                <a:solidFill>
                  <a:schemeClr val="tx1">
                    <a:lumMod val="85000"/>
                    <a:lumOff val="15000"/>
                  </a:schemeClr>
                </a:solidFill>
              </a:rPr>
              <a:t>)</a:t>
            </a:r>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74066-4B0D-74A9-6959-74A12C66B021}"/>
              </a:ext>
            </a:extLst>
          </p:cNvPr>
          <p:cNvSpPr>
            <a:spLocks noGrp="1"/>
          </p:cNvSpPr>
          <p:nvPr>
            <p:ph type="title"/>
          </p:nvPr>
        </p:nvSpPr>
        <p:spPr/>
        <p:txBody>
          <a:bodyPr/>
          <a:lstStyle/>
          <a:p>
            <a:pPr algn="ctr"/>
            <a:r>
              <a:rPr lang="en-IN" dirty="0"/>
              <a:t>Model training without hyperparameter</a:t>
            </a:r>
          </a:p>
        </p:txBody>
      </p:sp>
      <p:sp>
        <p:nvSpPr>
          <p:cNvPr id="4" name="TextBox 3">
            <a:extLst>
              <a:ext uri="{FF2B5EF4-FFF2-40B4-BE49-F238E27FC236}">
                <a16:creationId xmlns:a16="http://schemas.microsoft.com/office/drawing/2014/main" id="{21C78614-F18A-5975-2B87-BEE5A31AC5A1}"/>
              </a:ext>
            </a:extLst>
          </p:cNvPr>
          <p:cNvSpPr txBox="1"/>
          <p:nvPr/>
        </p:nvSpPr>
        <p:spPr>
          <a:xfrm>
            <a:off x="1222409" y="2090981"/>
            <a:ext cx="9933271" cy="3898375"/>
          </a:xfrm>
          <a:prstGeom prst="rect">
            <a:avLst/>
          </a:prstGeom>
          <a:noFill/>
        </p:spPr>
        <p:txBody>
          <a:bodyPr wrap="square">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Satki subheading"/>
                <a:ea typeface="Calibri" panose="020F0502020204030204" pitchFamily="34" charset="0"/>
                <a:cs typeface="Times New Roman" panose="02020603050405020304" pitchFamily="18" charset="0"/>
              </a:rPr>
              <a:t>X = </a:t>
            </a:r>
            <a:r>
              <a:rPr lang="en-IN" sz="1800" b="1" kern="100" dirty="0" err="1">
                <a:effectLst/>
                <a:latin typeface="Satki subheading"/>
                <a:ea typeface="Calibri" panose="020F0502020204030204" pitchFamily="34" charset="0"/>
                <a:cs typeface="Times New Roman" panose="02020603050405020304" pitchFamily="18" charset="0"/>
              </a:rPr>
              <a:t>df.drop</a:t>
            </a:r>
            <a:r>
              <a:rPr lang="en-IN" sz="1800" b="1" kern="100" dirty="0">
                <a:effectLst/>
                <a:latin typeface="Satki subheading"/>
                <a:ea typeface="Calibri" panose="020F0502020204030204" pitchFamily="34" charset="0"/>
                <a:cs typeface="Times New Roman" panose="02020603050405020304" pitchFamily="18" charset="0"/>
              </a:rPr>
              <a:t>('</a:t>
            </a:r>
            <a:r>
              <a:rPr lang="en-IN" sz="1800" b="1" kern="100" dirty="0" err="1">
                <a:effectLst/>
                <a:latin typeface="Satki subheading"/>
                <a:ea typeface="Calibri" panose="020F0502020204030204" pitchFamily="34" charset="0"/>
                <a:cs typeface="Times New Roman" panose="02020603050405020304" pitchFamily="18" charset="0"/>
              </a:rPr>
              <a:t>price_range</a:t>
            </a:r>
            <a:r>
              <a:rPr lang="en-IN" sz="1800" b="1" kern="100" dirty="0">
                <a:effectLst/>
                <a:latin typeface="Satki subheading"/>
                <a:ea typeface="Calibri" panose="020F0502020204030204" pitchFamily="34" charset="0"/>
                <a:cs typeface="Times New Roman" panose="02020603050405020304" pitchFamily="18" charset="0"/>
              </a:rPr>
              <a:t>', axis=1):</a:t>
            </a:r>
            <a:r>
              <a:rPr lang="en-IN" sz="1800" kern="100" dirty="0">
                <a:effectLst/>
                <a:latin typeface="Satki subheading"/>
                <a:ea typeface="Calibri" panose="020F0502020204030204" pitchFamily="34" charset="0"/>
                <a:cs typeface="Times New Roman" panose="02020603050405020304" pitchFamily="18" charset="0"/>
              </a:rPr>
              <a:t> This line removes the '</a:t>
            </a:r>
            <a:r>
              <a:rPr lang="en-IN" sz="1800" kern="100" dirty="0" err="1">
                <a:effectLst/>
                <a:latin typeface="Satki subheading"/>
                <a:ea typeface="Calibri" panose="020F0502020204030204" pitchFamily="34" charset="0"/>
                <a:cs typeface="Times New Roman" panose="02020603050405020304" pitchFamily="18" charset="0"/>
              </a:rPr>
              <a:t>price_range</a:t>
            </a:r>
            <a:r>
              <a:rPr lang="en-IN" sz="1800" kern="100" dirty="0">
                <a:effectLst/>
                <a:latin typeface="Satki subheading"/>
                <a:ea typeface="Calibri" panose="020F0502020204030204" pitchFamily="34" charset="0"/>
                <a:cs typeface="Times New Roman" panose="02020603050405020304" pitchFamily="18" charset="0"/>
              </a:rPr>
              <a:t>' column from the </a:t>
            </a:r>
            <a:r>
              <a:rPr lang="en-IN" sz="1800" kern="100" dirty="0" err="1">
                <a:effectLst/>
                <a:latin typeface="Satki subheading"/>
                <a:ea typeface="Calibri" panose="020F0502020204030204" pitchFamily="34" charset="0"/>
                <a:cs typeface="Times New Roman" panose="02020603050405020304" pitchFamily="18" charset="0"/>
              </a:rPr>
              <a:t>dataframe</a:t>
            </a:r>
            <a:r>
              <a:rPr lang="en-IN" sz="1800" kern="100" dirty="0">
                <a:effectLst/>
                <a:latin typeface="Satki subheading"/>
                <a:ea typeface="Calibri" panose="020F0502020204030204" pitchFamily="34" charset="0"/>
                <a:cs typeface="Times New Roman" panose="02020603050405020304" pitchFamily="18" charset="0"/>
              </a:rPr>
              <a:t> </a:t>
            </a:r>
            <a:r>
              <a:rPr lang="en-IN" sz="1800" kern="100" dirty="0" err="1">
                <a:effectLst/>
                <a:latin typeface="Satki subheading"/>
                <a:ea typeface="Calibri" panose="020F0502020204030204" pitchFamily="34" charset="0"/>
                <a:cs typeface="Times New Roman" panose="02020603050405020304" pitchFamily="18" charset="0"/>
              </a:rPr>
              <a:t>df</a:t>
            </a:r>
            <a:r>
              <a:rPr lang="en-IN" sz="1800" kern="100" dirty="0">
                <a:effectLst/>
                <a:latin typeface="Satki subheading"/>
                <a:ea typeface="Calibri" panose="020F0502020204030204" pitchFamily="34" charset="0"/>
                <a:cs typeface="Times New Roman" panose="02020603050405020304" pitchFamily="18" charset="0"/>
              </a:rPr>
              <a:t>. It's assumed this column contains the target variable (what you want to predict), and gets separated into its own variable y in the next step.</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Satki subheading"/>
                <a:ea typeface="Calibri" panose="020F0502020204030204" pitchFamily="34" charset="0"/>
                <a:cs typeface="Times New Roman" panose="02020603050405020304" pitchFamily="18" charset="0"/>
              </a:rPr>
              <a:t>y = </a:t>
            </a:r>
            <a:r>
              <a:rPr lang="en-IN" sz="1800" b="1" kern="100" dirty="0" err="1">
                <a:effectLst/>
                <a:latin typeface="Satki subheading"/>
                <a:ea typeface="Calibri" panose="020F0502020204030204" pitchFamily="34" charset="0"/>
                <a:cs typeface="Times New Roman" panose="02020603050405020304" pitchFamily="18" charset="0"/>
              </a:rPr>
              <a:t>df</a:t>
            </a:r>
            <a:r>
              <a:rPr lang="en-IN" sz="1800" b="1" kern="100" dirty="0">
                <a:effectLst/>
                <a:latin typeface="Satki subheading"/>
                <a:ea typeface="Calibri" panose="020F0502020204030204" pitchFamily="34" charset="0"/>
                <a:cs typeface="Times New Roman" panose="02020603050405020304" pitchFamily="18" charset="0"/>
              </a:rPr>
              <a:t>['</a:t>
            </a:r>
            <a:r>
              <a:rPr lang="en-IN" sz="1800" b="1" kern="100" dirty="0" err="1">
                <a:effectLst/>
                <a:latin typeface="Satki subheading"/>
                <a:ea typeface="Calibri" panose="020F0502020204030204" pitchFamily="34" charset="0"/>
                <a:cs typeface="Times New Roman" panose="02020603050405020304" pitchFamily="18" charset="0"/>
              </a:rPr>
              <a:t>price_range</a:t>
            </a:r>
            <a:r>
              <a:rPr lang="en-IN" sz="1800" b="1" kern="100" dirty="0">
                <a:effectLst/>
                <a:latin typeface="Satki subheading"/>
                <a:ea typeface="Calibri" panose="020F0502020204030204" pitchFamily="34" charset="0"/>
                <a:cs typeface="Times New Roman" panose="02020603050405020304" pitchFamily="18" charset="0"/>
              </a:rPr>
              <a:t>']:</a:t>
            </a:r>
            <a:r>
              <a:rPr lang="en-IN" sz="1800" kern="100" dirty="0">
                <a:effectLst/>
                <a:latin typeface="Satki subheading"/>
                <a:ea typeface="Calibri" panose="020F0502020204030204" pitchFamily="34" charset="0"/>
                <a:cs typeface="Times New Roman" panose="02020603050405020304" pitchFamily="18" charset="0"/>
              </a:rPr>
              <a:t> This assigns the '</a:t>
            </a:r>
            <a:r>
              <a:rPr lang="en-IN" sz="1800" kern="100" dirty="0" err="1">
                <a:effectLst/>
                <a:latin typeface="Satki subheading"/>
                <a:ea typeface="Calibri" panose="020F0502020204030204" pitchFamily="34" charset="0"/>
                <a:cs typeface="Times New Roman" panose="02020603050405020304" pitchFamily="18" charset="0"/>
              </a:rPr>
              <a:t>price_range</a:t>
            </a:r>
            <a:r>
              <a:rPr lang="en-IN" sz="1800" kern="100" dirty="0">
                <a:effectLst/>
                <a:latin typeface="Satki subheading"/>
                <a:ea typeface="Calibri" panose="020F0502020204030204" pitchFamily="34" charset="0"/>
                <a:cs typeface="Times New Roman" panose="02020603050405020304" pitchFamily="18" charset="0"/>
              </a:rPr>
              <a:t>' column to the variable y. This variable represents the labels we want the models to predict.</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Satki subheading"/>
                <a:ea typeface="Calibri" panose="020F0502020204030204" pitchFamily="34" charset="0"/>
                <a:cs typeface="Times New Roman" panose="02020603050405020304" pitchFamily="18" charset="0"/>
              </a:rPr>
              <a:t>scaler = </a:t>
            </a:r>
            <a:r>
              <a:rPr lang="en-IN" sz="1800" b="1" kern="100" dirty="0" err="1">
                <a:effectLst/>
                <a:latin typeface="Satki subheading"/>
                <a:ea typeface="Calibri" panose="020F0502020204030204" pitchFamily="34" charset="0"/>
                <a:cs typeface="Times New Roman" panose="02020603050405020304" pitchFamily="18" charset="0"/>
              </a:rPr>
              <a:t>StandardScaler</a:t>
            </a:r>
            <a:r>
              <a:rPr lang="en-IN" sz="1800" b="1" kern="100" dirty="0">
                <a:effectLst/>
                <a:latin typeface="Satki subheading"/>
                <a:ea typeface="Calibri" panose="020F0502020204030204" pitchFamily="34" charset="0"/>
                <a:cs typeface="Times New Roman" panose="02020603050405020304" pitchFamily="18" charset="0"/>
              </a:rPr>
              <a:t>():</a:t>
            </a:r>
            <a:r>
              <a:rPr lang="en-IN" sz="1800" kern="100" dirty="0">
                <a:effectLst/>
                <a:latin typeface="Satki subheading"/>
                <a:ea typeface="Calibri" panose="020F0502020204030204" pitchFamily="34" charset="0"/>
                <a:cs typeface="Times New Roman" panose="02020603050405020304" pitchFamily="18" charset="0"/>
              </a:rPr>
              <a:t> This line creates an instance of the </a:t>
            </a:r>
            <a:r>
              <a:rPr lang="en-IN" sz="1800" kern="100" dirty="0" err="1">
                <a:effectLst/>
                <a:latin typeface="Satki subheading"/>
                <a:ea typeface="Calibri" panose="020F0502020204030204" pitchFamily="34" charset="0"/>
                <a:cs typeface="Times New Roman" panose="02020603050405020304" pitchFamily="18" charset="0"/>
              </a:rPr>
              <a:t>StandardScaler</a:t>
            </a:r>
            <a:r>
              <a:rPr lang="en-IN" sz="1800" kern="100" dirty="0">
                <a:effectLst/>
                <a:latin typeface="Satki subheading"/>
                <a:ea typeface="Calibri" panose="020F0502020204030204" pitchFamily="34" charset="0"/>
                <a:cs typeface="Times New Roman" panose="02020603050405020304" pitchFamily="18" charset="0"/>
              </a:rPr>
              <a:t> class from the scikit-learn library. Standardization is a common preprocessing technique that scales features to have a mean of 0 and a standard deviation of 1. This can improve the performance of some machine learning models.</a:t>
            </a:r>
          </a:p>
          <a:p>
            <a:r>
              <a:rPr lang="en-IN" sz="1800" b="1" dirty="0" err="1">
                <a:effectLst/>
                <a:latin typeface="Satki subheading"/>
                <a:ea typeface="Calibri" panose="020F0502020204030204" pitchFamily="34" charset="0"/>
                <a:cs typeface="Times New Roman" panose="02020603050405020304" pitchFamily="18" charset="0"/>
              </a:rPr>
              <a:t>X_scaled</a:t>
            </a:r>
            <a:r>
              <a:rPr lang="en-IN" sz="1800" b="1" dirty="0">
                <a:effectLst/>
                <a:latin typeface="Satki subheading"/>
                <a:ea typeface="Calibri" panose="020F0502020204030204" pitchFamily="34" charset="0"/>
                <a:cs typeface="Times New Roman" panose="02020603050405020304" pitchFamily="18" charset="0"/>
              </a:rPr>
              <a:t> = </a:t>
            </a:r>
            <a:r>
              <a:rPr lang="en-IN" sz="1800" b="1" dirty="0" err="1">
                <a:effectLst/>
                <a:latin typeface="Satki subheading"/>
                <a:ea typeface="Calibri" panose="020F0502020204030204" pitchFamily="34" charset="0"/>
                <a:cs typeface="Times New Roman" panose="02020603050405020304" pitchFamily="18" charset="0"/>
              </a:rPr>
              <a:t>scaler.fit_transform</a:t>
            </a:r>
            <a:r>
              <a:rPr lang="en-IN" sz="1800" b="1" dirty="0">
                <a:effectLst/>
                <a:latin typeface="Satki subheading"/>
                <a:ea typeface="Calibri" panose="020F0502020204030204" pitchFamily="34" charset="0"/>
                <a:cs typeface="Times New Roman" panose="02020603050405020304" pitchFamily="18" charset="0"/>
              </a:rPr>
              <a:t>(X):</a:t>
            </a:r>
            <a:r>
              <a:rPr lang="en-IN" sz="1800" dirty="0">
                <a:effectLst/>
                <a:latin typeface="Satki subheading"/>
                <a:ea typeface="Calibri" panose="020F0502020204030204" pitchFamily="34" charset="0"/>
                <a:cs typeface="Times New Roman" panose="02020603050405020304" pitchFamily="18" charset="0"/>
              </a:rPr>
              <a:t> This line fits the scaler to the data X (all features except the target variable) and transforms the data using the fitted scaler. Standardization is done by subtracting the mean and dividing by the standard deviation for each feature.</a:t>
            </a:r>
            <a:endParaRPr lang="en-IN" dirty="0">
              <a:latin typeface="Satki subheading"/>
            </a:endParaRPr>
          </a:p>
        </p:txBody>
      </p:sp>
    </p:spTree>
    <p:extLst>
      <p:ext uri="{BB962C8B-B14F-4D97-AF65-F5344CB8AC3E}">
        <p14:creationId xmlns:p14="http://schemas.microsoft.com/office/powerpoint/2010/main" val="3832639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E4DC1-7A2B-0C47-D261-1B7BCEB9C088}"/>
              </a:ext>
            </a:extLst>
          </p:cNvPr>
          <p:cNvSpPr>
            <a:spLocks noGrp="1"/>
          </p:cNvSpPr>
          <p:nvPr>
            <p:ph type="title"/>
          </p:nvPr>
        </p:nvSpPr>
        <p:spPr/>
        <p:txBody>
          <a:bodyPr>
            <a:normAutofit/>
          </a:bodyPr>
          <a:lstStyle/>
          <a:p>
            <a:pPr algn="ctr"/>
            <a:r>
              <a:rPr lang="en-IN" dirty="0" err="1"/>
              <a:t>Spliting</a:t>
            </a:r>
            <a:r>
              <a:rPr lang="en-IN" dirty="0"/>
              <a:t> into training and testing </a:t>
            </a:r>
          </a:p>
        </p:txBody>
      </p:sp>
      <p:sp>
        <p:nvSpPr>
          <p:cNvPr id="4" name="TextBox 3">
            <a:extLst>
              <a:ext uri="{FF2B5EF4-FFF2-40B4-BE49-F238E27FC236}">
                <a16:creationId xmlns:a16="http://schemas.microsoft.com/office/drawing/2014/main" id="{DB5A8D4C-4EB1-C706-31CA-25E59339ED63}"/>
              </a:ext>
            </a:extLst>
          </p:cNvPr>
          <p:cNvSpPr txBox="1"/>
          <p:nvPr/>
        </p:nvSpPr>
        <p:spPr>
          <a:xfrm>
            <a:off x="1289785" y="2368936"/>
            <a:ext cx="9673389" cy="3156826"/>
          </a:xfrm>
          <a:prstGeom prst="rect">
            <a:avLst/>
          </a:prstGeom>
          <a:noFill/>
        </p:spPr>
        <p:txBody>
          <a:bodyPr wrap="square">
            <a:spAutoFit/>
          </a:bodyPr>
          <a:lstStyle/>
          <a:p>
            <a:pPr>
              <a:lnSpc>
                <a:spcPct val="107000"/>
              </a:lnSpc>
              <a:spcAft>
                <a:spcPts val="800"/>
              </a:spcAft>
            </a:pPr>
            <a:r>
              <a:rPr lang="en-IN" b="1" kern="100" dirty="0">
                <a:effectLst/>
                <a:latin typeface="Satki subheading"/>
                <a:ea typeface="Calibri" panose="020F0502020204030204" pitchFamily="34" charset="0"/>
                <a:cs typeface="Times New Roman" panose="02020603050405020304" pitchFamily="18" charset="0"/>
              </a:rPr>
              <a:t>Splitting Data into Training and Testing Sets:</a:t>
            </a:r>
            <a:endParaRPr lang="en-IN" kern="100" dirty="0">
              <a:effectLst/>
              <a:latin typeface="Satki subheading"/>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b="1" kern="100" dirty="0" err="1">
                <a:effectLst/>
                <a:latin typeface="Satki subheading"/>
                <a:ea typeface="Calibri" panose="020F0502020204030204" pitchFamily="34" charset="0"/>
                <a:cs typeface="Times New Roman" panose="02020603050405020304" pitchFamily="18" charset="0"/>
              </a:rPr>
              <a:t>X_train</a:t>
            </a:r>
            <a:r>
              <a:rPr lang="en-IN" b="1" kern="100" dirty="0">
                <a:effectLst/>
                <a:latin typeface="Satki subheading"/>
                <a:ea typeface="Calibri" panose="020F0502020204030204" pitchFamily="34" charset="0"/>
                <a:cs typeface="Times New Roman" panose="02020603050405020304" pitchFamily="18" charset="0"/>
              </a:rPr>
              <a:t>, </a:t>
            </a:r>
            <a:r>
              <a:rPr lang="en-IN" b="1" kern="100" dirty="0" err="1">
                <a:effectLst/>
                <a:latin typeface="Satki subheading"/>
                <a:ea typeface="Calibri" panose="020F0502020204030204" pitchFamily="34" charset="0"/>
                <a:cs typeface="Times New Roman" panose="02020603050405020304" pitchFamily="18" charset="0"/>
              </a:rPr>
              <a:t>X_test</a:t>
            </a:r>
            <a:r>
              <a:rPr lang="en-IN" b="1" kern="100" dirty="0">
                <a:effectLst/>
                <a:latin typeface="Satki subheading"/>
                <a:ea typeface="Calibri" panose="020F0502020204030204" pitchFamily="34" charset="0"/>
                <a:cs typeface="Times New Roman" panose="02020603050405020304" pitchFamily="18" charset="0"/>
              </a:rPr>
              <a:t>, </a:t>
            </a:r>
            <a:r>
              <a:rPr lang="en-IN" b="1" kern="100" dirty="0" err="1">
                <a:effectLst/>
                <a:latin typeface="Satki subheading"/>
                <a:ea typeface="Calibri" panose="020F0502020204030204" pitchFamily="34" charset="0"/>
                <a:cs typeface="Times New Roman" panose="02020603050405020304" pitchFamily="18" charset="0"/>
              </a:rPr>
              <a:t>y_train</a:t>
            </a:r>
            <a:r>
              <a:rPr lang="en-IN" b="1" kern="100" dirty="0">
                <a:effectLst/>
                <a:latin typeface="Satki subheading"/>
                <a:ea typeface="Calibri" panose="020F0502020204030204" pitchFamily="34" charset="0"/>
                <a:cs typeface="Times New Roman" panose="02020603050405020304" pitchFamily="18" charset="0"/>
              </a:rPr>
              <a:t>, </a:t>
            </a:r>
            <a:r>
              <a:rPr lang="en-IN" b="1" kern="100" dirty="0" err="1">
                <a:effectLst/>
                <a:latin typeface="Satki subheading"/>
                <a:ea typeface="Calibri" panose="020F0502020204030204" pitchFamily="34" charset="0"/>
                <a:cs typeface="Times New Roman" panose="02020603050405020304" pitchFamily="18" charset="0"/>
              </a:rPr>
              <a:t>y_test</a:t>
            </a:r>
            <a:r>
              <a:rPr lang="en-IN" b="1" kern="100" dirty="0">
                <a:effectLst/>
                <a:latin typeface="Satki subheading"/>
                <a:ea typeface="Calibri" panose="020F0502020204030204" pitchFamily="34" charset="0"/>
                <a:cs typeface="Times New Roman" panose="02020603050405020304" pitchFamily="18" charset="0"/>
              </a:rPr>
              <a:t> = </a:t>
            </a:r>
            <a:r>
              <a:rPr lang="en-IN" b="1" kern="100" dirty="0" err="1">
                <a:effectLst/>
                <a:latin typeface="Satki subheading"/>
                <a:ea typeface="Calibri" panose="020F0502020204030204" pitchFamily="34" charset="0"/>
                <a:cs typeface="Times New Roman" panose="02020603050405020304" pitchFamily="18" charset="0"/>
              </a:rPr>
              <a:t>train_test_split</a:t>
            </a:r>
            <a:r>
              <a:rPr lang="en-IN" b="1" kern="100" dirty="0">
                <a:effectLst/>
                <a:latin typeface="Satki subheading"/>
                <a:ea typeface="Calibri" panose="020F0502020204030204" pitchFamily="34" charset="0"/>
                <a:cs typeface="Times New Roman" panose="02020603050405020304" pitchFamily="18" charset="0"/>
              </a:rPr>
              <a:t>(</a:t>
            </a:r>
            <a:r>
              <a:rPr lang="en-IN" b="1" kern="100" dirty="0" err="1">
                <a:effectLst/>
                <a:latin typeface="Satki subheading"/>
                <a:ea typeface="Calibri" panose="020F0502020204030204" pitchFamily="34" charset="0"/>
                <a:cs typeface="Times New Roman" panose="02020603050405020304" pitchFamily="18" charset="0"/>
              </a:rPr>
              <a:t>X_scaled</a:t>
            </a:r>
            <a:r>
              <a:rPr lang="en-IN" b="1" kern="100" dirty="0">
                <a:effectLst/>
                <a:latin typeface="Satki subheading"/>
                <a:ea typeface="Calibri" panose="020F0502020204030204" pitchFamily="34" charset="0"/>
                <a:cs typeface="Times New Roman" panose="02020603050405020304" pitchFamily="18" charset="0"/>
              </a:rPr>
              <a:t>, y, </a:t>
            </a:r>
            <a:r>
              <a:rPr lang="en-IN" b="1" kern="100" dirty="0" err="1">
                <a:effectLst/>
                <a:latin typeface="Satki subheading"/>
                <a:ea typeface="Calibri" panose="020F0502020204030204" pitchFamily="34" charset="0"/>
                <a:cs typeface="Times New Roman" panose="02020603050405020304" pitchFamily="18" charset="0"/>
              </a:rPr>
              <a:t>test_size</a:t>
            </a:r>
            <a:r>
              <a:rPr lang="en-IN" b="1" kern="100" dirty="0">
                <a:effectLst/>
                <a:latin typeface="Satki subheading"/>
                <a:ea typeface="Calibri" panose="020F0502020204030204" pitchFamily="34" charset="0"/>
                <a:cs typeface="Times New Roman" panose="02020603050405020304" pitchFamily="18" charset="0"/>
              </a:rPr>
              <a:t>=0.2, </a:t>
            </a:r>
            <a:r>
              <a:rPr lang="en-IN" b="1" kern="100" dirty="0" err="1">
                <a:effectLst/>
                <a:latin typeface="Satki subheading"/>
                <a:ea typeface="Calibri" panose="020F0502020204030204" pitchFamily="34" charset="0"/>
                <a:cs typeface="Times New Roman" panose="02020603050405020304" pitchFamily="18" charset="0"/>
              </a:rPr>
              <a:t>random_state</a:t>
            </a:r>
            <a:r>
              <a:rPr lang="en-IN" b="1" kern="100" dirty="0">
                <a:effectLst/>
                <a:latin typeface="Satki subheading"/>
                <a:ea typeface="Calibri" panose="020F0502020204030204" pitchFamily="34" charset="0"/>
                <a:cs typeface="Times New Roman" panose="02020603050405020304" pitchFamily="18" charset="0"/>
              </a:rPr>
              <a:t>=0):</a:t>
            </a:r>
            <a:r>
              <a:rPr lang="en-IN" kern="100" dirty="0">
                <a:effectLst/>
                <a:latin typeface="Satki subheading"/>
                <a:ea typeface="Calibri" panose="020F0502020204030204" pitchFamily="34" charset="0"/>
                <a:cs typeface="Times New Roman" panose="02020603050405020304" pitchFamily="18" charset="0"/>
              </a:rPr>
              <a:t> This line uses the </a:t>
            </a:r>
            <a:r>
              <a:rPr lang="en-IN" kern="100" dirty="0" err="1">
                <a:effectLst/>
                <a:latin typeface="Satki subheading"/>
                <a:ea typeface="Calibri" panose="020F0502020204030204" pitchFamily="34" charset="0"/>
                <a:cs typeface="Times New Roman" panose="02020603050405020304" pitchFamily="18" charset="0"/>
              </a:rPr>
              <a:t>train_test_split</a:t>
            </a:r>
            <a:r>
              <a:rPr lang="en-IN" kern="100" dirty="0">
                <a:effectLst/>
                <a:latin typeface="Satki subheading"/>
                <a:ea typeface="Calibri" panose="020F0502020204030204" pitchFamily="34" charset="0"/>
                <a:cs typeface="Times New Roman" panose="02020603050405020304" pitchFamily="18" charset="0"/>
              </a:rPr>
              <a:t> function from scikit-learn to split the data into training and testing sets. </a:t>
            </a:r>
          </a:p>
          <a:p>
            <a:pPr marL="742950" lvl="1" indent="-285750">
              <a:lnSpc>
                <a:spcPct val="107000"/>
              </a:lnSpc>
              <a:spcAft>
                <a:spcPts val="800"/>
              </a:spcAft>
              <a:buSzPts val="1000"/>
              <a:buFont typeface="Courier New" panose="02070309020205020404" pitchFamily="49" charset="0"/>
              <a:buChar char="o"/>
              <a:tabLst>
                <a:tab pos="914400" algn="l"/>
              </a:tabLst>
            </a:pPr>
            <a:r>
              <a:rPr lang="en-IN" kern="100" dirty="0" err="1">
                <a:effectLst/>
                <a:latin typeface="Satki subheading"/>
                <a:ea typeface="Calibri" panose="020F0502020204030204" pitchFamily="34" charset="0"/>
                <a:cs typeface="Times New Roman" panose="02020603050405020304" pitchFamily="18" charset="0"/>
              </a:rPr>
              <a:t>X_scaled</a:t>
            </a:r>
            <a:r>
              <a:rPr lang="en-IN" kern="100" dirty="0">
                <a:effectLst/>
                <a:latin typeface="Satki subheading"/>
                <a:ea typeface="Calibri" panose="020F0502020204030204" pitchFamily="34" charset="0"/>
                <a:cs typeface="Times New Roman" panose="02020603050405020304" pitchFamily="18" charset="0"/>
              </a:rPr>
              <a:t> and y are the features and target variables after scaling.</a:t>
            </a:r>
          </a:p>
          <a:p>
            <a:pPr marL="742950" lvl="1" indent="-285750">
              <a:lnSpc>
                <a:spcPct val="107000"/>
              </a:lnSpc>
              <a:spcAft>
                <a:spcPts val="800"/>
              </a:spcAft>
              <a:buSzPts val="1000"/>
              <a:buFont typeface="Courier New" panose="02070309020205020404" pitchFamily="49" charset="0"/>
              <a:buChar char="o"/>
              <a:tabLst>
                <a:tab pos="914400" algn="l"/>
              </a:tabLst>
            </a:pPr>
            <a:r>
              <a:rPr lang="en-IN" kern="100" dirty="0" err="1">
                <a:effectLst/>
                <a:latin typeface="Satki subheading"/>
                <a:ea typeface="Calibri" panose="020F0502020204030204" pitchFamily="34" charset="0"/>
                <a:cs typeface="Times New Roman" panose="02020603050405020304" pitchFamily="18" charset="0"/>
              </a:rPr>
              <a:t>test_size</a:t>
            </a:r>
            <a:r>
              <a:rPr lang="en-IN" kern="100" dirty="0">
                <a:effectLst/>
                <a:latin typeface="Satki subheading"/>
                <a:ea typeface="Calibri" panose="020F0502020204030204" pitchFamily="34" charset="0"/>
                <a:cs typeface="Times New Roman" panose="02020603050405020304" pitchFamily="18" charset="0"/>
              </a:rPr>
              <a:t>=0.2 specifies that 20% of the data will be used for testing, and the remaining 80% will be used for training the models.</a:t>
            </a:r>
          </a:p>
          <a:p>
            <a:pPr marL="742950" lvl="1" indent="-285750">
              <a:lnSpc>
                <a:spcPct val="107000"/>
              </a:lnSpc>
              <a:spcAft>
                <a:spcPts val="800"/>
              </a:spcAft>
              <a:buSzPts val="1000"/>
              <a:buFont typeface="Courier New" panose="02070309020205020404" pitchFamily="49" charset="0"/>
              <a:buChar char="o"/>
              <a:tabLst>
                <a:tab pos="914400" algn="l"/>
              </a:tabLst>
            </a:pPr>
            <a:r>
              <a:rPr lang="en-IN" kern="100" dirty="0" err="1">
                <a:effectLst/>
                <a:latin typeface="Satki subheading"/>
                <a:ea typeface="Calibri" panose="020F0502020204030204" pitchFamily="34" charset="0"/>
                <a:cs typeface="Times New Roman" panose="02020603050405020304" pitchFamily="18" charset="0"/>
              </a:rPr>
              <a:t>random_state</a:t>
            </a:r>
            <a:r>
              <a:rPr lang="en-IN" kern="100" dirty="0">
                <a:effectLst/>
                <a:latin typeface="Satki subheading"/>
                <a:ea typeface="Calibri" panose="020F0502020204030204" pitchFamily="34" charset="0"/>
                <a:cs typeface="Times New Roman" panose="02020603050405020304" pitchFamily="18" charset="0"/>
              </a:rPr>
              <a:t>=0 sets a random seed for reproducibility. This ensures that the split is always the same when you run the code again.</a:t>
            </a:r>
          </a:p>
        </p:txBody>
      </p:sp>
    </p:spTree>
    <p:extLst>
      <p:ext uri="{BB962C8B-B14F-4D97-AF65-F5344CB8AC3E}">
        <p14:creationId xmlns:p14="http://schemas.microsoft.com/office/powerpoint/2010/main" val="1155998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9B757-389E-31E4-9D0C-43C03E6D007D}"/>
              </a:ext>
            </a:extLst>
          </p:cNvPr>
          <p:cNvSpPr>
            <a:spLocks noGrp="1"/>
          </p:cNvSpPr>
          <p:nvPr>
            <p:ph type="title"/>
          </p:nvPr>
        </p:nvSpPr>
        <p:spPr/>
        <p:txBody>
          <a:bodyPr>
            <a:normAutofit/>
          </a:bodyPr>
          <a:lstStyle/>
          <a:p>
            <a:r>
              <a:rPr lang="en-IN" sz="4800" dirty="0">
                <a:effectLst/>
                <a:ea typeface="Calibri" panose="020F0502020204030204" pitchFamily="34" charset="0"/>
                <a:cs typeface="Times New Roman" panose="02020603050405020304" pitchFamily="18" charset="0"/>
              </a:rPr>
              <a:t> Training and Evaluating Models</a:t>
            </a:r>
            <a:endParaRPr lang="en-IN" sz="4800" dirty="0"/>
          </a:p>
        </p:txBody>
      </p:sp>
      <p:sp>
        <p:nvSpPr>
          <p:cNvPr id="4" name="TextBox 3">
            <a:extLst>
              <a:ext uri="{FF2B5EF4-FFF2-40B4-BE49-F238E27FC236}">
                <a16:creationId xmlns:a16="http://schemas.microsoft.com/office/drawing/2014/main" id="{F39AB43C-23F6-E704-5261-3C2DE48B6D0D}"/>
              </a:ext>
            </a:extLst>
          </p:cNvPr>
          <p:cNvSpPr txBox="1"/>
          <p:nvPr/>
        </p:nvSpPr>
        <p:spPr>
          <a:xfrm>
            <a:off x="930442" y="1901450"/>
            <a:ext cx="10225238" cy="4956550"/>
          </a:xfrm>
          <a:prstGeom prst="rect">
            <a:avLst/>
          </a:prstGeom>
          <a:noFill/>
        </p:spPr>
        <p:txBody>
          <a:bodyPr wrap="square">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1500" b="1" kern="100" dirty="0">
                <a:effectLst/>
                <a:latin typeface="Calibri" panose="020F0502020204030204" pitchFamily="34" charset="0"/>
                <a:ea typeface="Calibri" panose="020F0502020204030204" pitchFamily="34" charset="0"/>
                <a:cs typeface="Times New Roman" panose="02020603050405020304" pitchFamily="18" charset="0"/>
              </a:rPr>
              <a:t>Decision Tree (DT):</a:t>
            </a:r>
            <a:r>
              <a:rPr lang="en-IN" sz="1500" kern="100" dirty="0">
                <a:effectLst/>
                <a:latin typeface="Calibri" panose="020F0502020204030204" pitchFamily="34" charset="0"/>
                <a:ea typeface="Calibri" panose="020F0502020204030204" pitchFamily="34" charset="0"/>
                <a:cs typeface="Times New Roman" panose="02020603050405020304" pitchFamily="18" charset="0"/>
              </a:rPr>
              <a:t> </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500" b="1" kern="100" dirty="0" err="1">
                <a:effectLst/>
                <a:latin typeface="Calibri" panose="020F0502020204030204" pitchFamily="34" charset="0"/>
                <a:ea typeface="Calibri" panose="020F0502020204030204" pitchFamily="34" charset="0"/>
                <a:cs typeface="Times New Roman" panose="02020603050405020304" pitchFamily="18" charset="0"/>
              </a:rPr>
              <a:t>dt_model</a:t>
            </a:r>
            <a:r>
              <a:rPr lang="en-IN" sz="1500" b="1" kern="100" dirty="0">
                <a:effectLst/>
                <a:latin typeface="Calibri" panose="020F0502020204030204" pitchFamily="34" charset="0"/>
                <a:ea typeface="Calibri" panose="020F0502020204030204" pitchFamily="34" charset="0"/>
                <a:cs typeface="Times New Roman" panose="02020603050405020304" pitchFamily="18" charset="0"/>
              </a:rPr>
              <a:t> = </a:t>
            </a:r>
            <a:r>
              <a:rPr lang="en-IN" sz="1500" b="1" kern="100" dirty="0" err="1">
                <a:effectLst/>
                <a:latin typeface="Calibri" panose="020F0502020204030204" pitchFamily="34" charset="0"/>
                <a:ea typeface="Calibri" panose="020F0502020204030204" pitchFamily="34" charset="0"/>
                <a:cs typeface="Times New Roman" panose="02020603050405020304" pitchFamily="18" charset="0"/>
              </a:rPr>
              <a:t>DecisionTreeClassifier</a:t>
            </a:r>
            <a:r>
              <a:rPr lang="en-IN" sz="1500" b="1" kern="100" dirty="0">
                <a:effectLst/>
                <a:latin typeface="Calibri" panose="020F0502020204030204" pitchFamily="34" charset="0"/>
                <a:ea typeface="Calibri" panose="020F0502020204030204" pitchFamily="34" charset="0"/>
                <a:cs typeface="Times New Roman" panose="02020603050405020304" pitchFamily="18" charset="0"/>
              </a:rPr>
              <a:t>(</a:t>
            </a:r>
            <a:r>
              <a:rPr lang="en-IN" sz="1500" b="1" kern="100" dirty="0" err="1">
                <a:effectLst/>
                <a:latin typeface="Calibri" panose="020F0502020204030204" pitchFamily="34" charset="0"/>
                <a:ea typeface="Calibri" panose="020F0502020204030204" pitchFamily="34" charset="0"/>
                <a:cs typeface="Times New Roman" panose="02020603050405020304" pitchFamily="18" charset="0"/>
              </a:rPr>
              <a:t>random_state</a:t>
            </a:r>
            <a:r>
              <a:rPr lang="en-IN" sz="1500" b="1" kern="100" dirty="0">
                <a:effectLst/>
                <a:latin typeface="Calibri" panose="020F0502020204030204" pitchFamily="34" charset="0"/>
                <a:ea typeface="Calibri" panose="020F0502020204030204" pitchFamily="34" charset="0"/>
                <a:cs typeface="Times New Roman" panose="02020603050405020304" pitchFamily="18" charset="0"/>
              </a:rPr>
              <a:t>=0):</a:t>
            </a:r>
            <a:r>
              <a:rPr lang="en-IN" sz="1500" kern="100" dirty="0">
                <a:effectLst/>
                <a:latin typeface="Calibri" panose="020F0502020204030204" pitchFamily="34" charset="0"/>
                <a:ea typeface="Calibri" panose="020F0502020204030204" pitchFamily="34" charset="0"/>
                <a:cs typeface="Times New Roman" panose="02020603050405020304" pitchFamily="18" charset="0"/>
              </a:rPr>
              <a:t> This line creates an instance of the </a:t>
            </a:r>
            <a:r>
              <a:rPr lang="en-IN" sz="1500" kern="100" dirty="0" err="1">
                <a:effectLst/>
                <a:latin typeface="Calibri" panose="020F0502020204030204" pitchFamily="34" charset="0"/>
                <a:ea typeface="Calibri" panose="020F0502020204030204" pitchFamily="34" charset="0"/>
                <a:cs typeface="Times New Roman" panose="02020603050405020304" pitchFamily="18" charset="0"/>
              </a:rPr>
              <a:t>DecisionTreeClassifier</a:t>
            </a:r>
            <a:r>
              <a:rPr lang="en-IN" sz="1500" kern="100" dirty="0">
                <a:effectLst/>
                <a:latin typeface="Calibri" panose="020F0502020204030204" pitchFamily="34" charset="0"/>
                <a:ea typeface="Calibri" panose="020F0502020204030204" pitchFamily="34" charset="0"/>
                <a:cs typeface="Times New Roman" panose="02020603050405020304" pitchFamily="18" charset="0"/>
              </a:rPr>
              <a:t> class. T</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500" b="1" kern="100" dirty="0" err="1">
                <a:effectLst/>
                <a:latin typeface="Calibri" panose="020F0502020204030204" pitchFamily="34" charset="0"/>
                <a:ea typeface="Calibri" panose="020F0502020204030204" pitchFamily="34" charset="0"/>
                <a:cs typeface="Times New Roman" panose="02020603050405020304" pitchFamily="18" charset="0"/>
              </a:rPr>
              <a:t>dt_model.fit</a:t>
            </a:r>
            <a:r>
              <a:rPr lang="en-IN" sz="1500" b="1" kern="100" dirty="0">
                <a:effectLst/>
                <a:latin typeface="Calibri" panose="020F0502020204030204" pitchFamily="34" charset="0"/>
                <a:ea typeface="Calibri" panose="020F0502020204030204" pitchFamily="34" charset="0"/>
                <a:cs typeface="Times New Roman" panose="02020603050405020304" pitchFamily="18" charset="0"/>
              </a:rPr>
              <a:t>(</a:t>
            </a:r>
            <a:r>
              <a:rPr lang="en-IN" sz="1500" b="1" kern="100" dirty="0" err="1">
                <a:effectLst/>
                <a:latin typeface="Calibri" panose="020F0502020204030204" pitchFamily="34" charset="0"/>
                <a:ea typeface="Calibri" panose="020F0502020204030204" pitchFamily="34" charset="0"/>
                <a:cs typeface="Times New Roman" panose="02020603050405020304" pitchFamily="18" charset="0"/>
              </a:rPr>
              <a:t>X_train</a:t>
            </a:r>
            <a:r>
              <a:rPr lang="en-IN" sz="15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500" b="1" kern="100" dirty="0" err="1">
                <a:effectLst/>
                <a:latin typeface="Calibri" panose="020F0502020204030204" pitchFamily="34" charset="0"/>
                <a:ea typeface="Calibri" panose="020F0502020204030204" pitchFamily="34" charset="0"/>
                <a:cs typeface="Times New Roman" panose="02020603050405020304" pitchFamily="18" charset="0"/>
              </a:rPr>
              <a:t>y_train</a:t>
            </a:r>
            <a:r>
              <a:rPr lang="en-IN" sz="1500" b="1" kern="100" dirty="0">
                <a:effectLst/>
                <a:latin typeface="Calibri" panose="020F0502020204030204" pitchFamily="34" charset="0"/>
                <a:ea typeface="Calibri" panose="020F0502020204030204" pitchFamily="34" charset="0"/>
                <a:cs typeface="Times New Roman" panose="02020603050405020304" pitchFamily="18" charset="0"/>
              </a:rPr>
              <a:t>):</a:t>
            </a:r>
            <a:r>
              <a:rPr lang="en-IN" sz="1500" kern="100" dirty="0">
                <a:effectLst/>
                <a:latin typeface="Calibri" panose="020F0502020204030204" pitchFamily="34" charset="0"/>
                <a:ea typeface="Calibri" panose="020F0502020204030204" pitchFamily="34" charset="0"/>
                <a:cs typeface="Times New Roman" panose="02020603050405020304" pitchFamily="18" charset="0"/>
              </a:rPr>
              <a:t> This line trains the decision tree model on the training data </a:t>
            </a:r>
            <a:r>
              <a:rPr lang="en-IN" sz="1500" kern="100" dirty="0" err="1">
                <a:effectLst/>
                <a:latin typeface="Calibri" panose="020F0502020204030204" pitchFamily="34" charset="0"/>
                <a:ea typeface="Calibri" panose="020F0502020204030204" pitchFamily="34" charset="0"/>
                <a:cs typeface="Times New Roman" panose="02020603050405020304" pitchFamily="18" charset="0"/>
              </a:rPr>
              <a:t>X_train</a:t>
            </a:r>
            <a:r>
              <a:rPr lang="en-IN" sz="1500" kern="100" dirty="0">
                <a:effectLst/>
                <a:latin typeface="Calibri" panose="020F0502020204030204" pitchFamily="34" charset="0"/>
                <a:ea typeface="Calibri" panose="020F0502020204030204" pitchFamily="34" charset="0"/>
                <a:cs typeface="Times New Roman" panose="02020603050405020304" pitchFamily="18" charset="0"/>
              </a:rPr>
              <a:t> and </a:t>
            </a:r>
            <a:r>
              <a:rPr lang="en-IN" sz="1500" kern="100" dirty="0" err="1">
                <a:effectLst/>
                <a:latin typeface="Calibri" panose="020F0502020204030204" pitchFamily="34" charset="0"/>
                <a:ea typeface="Calibri" panose="020F0502020204030204" pitchFamily="34" charset="0"/>
                <a:cs typeface="Times New Roman" panose="02020603050405020304" pitchFamily="18" charset="0"/>
              </a:rPr>
              <a:t>y_train</a:t>
            </a:r>
            <a:r>
              <a:rPr lang="en-IN" sz="1500" kern="100" dirty="0">
                <a:effectLst/>
                <a:latin typeface="Calibri" panose="020F0502020204030204" pitchFamily="34" charset="0"/>
                <a:ea typeface="Calibri" panose="020F0502020204030204" pitchFamily="34" charset="0"/>
                <a:cs typeface="Times New Roman" panose="02020603050405020304" pitchFamily="18" charset="0"/>
              </a:rPr>
              <a:t>. The model learns decision rules based on the features to predict the target variable.</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500" b="1" kern="100" dirty="0" err="1">
                <a:effectLst/>
                <a:latin typeface="Calibri" panose="020F0502020204030204" pitchFamily="34" charset="0"/>
                <a:ea typeface="Calibri" panose="020F0502020204030204" pitchFamily="34" charset="0"/>
                <a:cs typeface="Times New Roman" panose="02020603050405020304" pitchFamily="18" charset="0"/>
              </a:rPr>
              <a:t>dt_pred</a:t>
            </a:r>
            <a:r>
              <a:rPr lang="en-IN" sz="1500" b="1" kern="100" dirty="0">
                <a:effectLst/>
                <a:latin typeface="Calibri" panose="020F0502020204030204" pitchFamily="34" charset="0"/>
                <a:ea typeface="Calibri" panose="020F0502020204030204" pitchFamily="34" charset="0"/>
                <a:cs typeface="Times New Roman" panose="02020603050405020304" pitchFamily="18" charset="0"/>
              </a:rPr>
              <a:t> = </a:t>
            </a:r>
            <a:r>
              <a:rPr lang="en-IN" sz="1500" b="1" kern="100" dirty="0" err="1">
                <a:effectLst/>
                <a:latin typeface="Calibri" panose="020F0502020204030204" pitchFamily="34" charset="0"/>
                <a:ea typeface="Calibri" panose="020F0502020204030204" pitchFamily="34" charset="0"/>
                <a:cs typeface="Times New Roman" panose="02020603050405020304" pitchFamily="18" charset="0"/>
              </a:rPr>
              <a:t>dt_model.predict</a:t>
            </a:r>
            <a:r>
              <a:rPr lang="en-IN" sz="1500" b="1" kern="100" dirty="0">
                <a:effectLst/>
                <a:latin typeface="Calibri" panose="020F0502020204030204" pitchFamily="34" charset="0"/>
                <a:ea typeface="Calibri" panose="020F0502020204030204" pitchFamily="34" charset="0"/>
                <a:cs typeface="Times New Roman" panose="02020603050405020304" pitchFamily="18" charset="0"/>
              </a:rPr>
              <a:t>(</a:t>
            </a:r>
            <a:r>
              <a:rPr lang="en-IN" sz="1500" b="1" kern="100" dirty="0" err="1">
                <a:effectLst/>
                <a:latin typeface="Calibri" panose="020F0502020204030204" pitchFamily="34" charset="0"/>
                <a:ea typeface="Calibri" panose="020F0502020204030204" pitchFamily="34" charset="0"/>
                <a:cs typeface="Times New Roman" panose="02020603050405020304" pitchFamily="18" charset="0"/>
              </a:rPr>
              <a:t>X_test</a:t>
            </a:r>
            <a:r>
              <a:rPr lang="en-IN" sz="1500" b="1" kern="100" dirty="0">
                <a:effectLst/>
                <a:latin typeface="Calibri" panose="020F0502020204030204" pitchFamily="34" charset="0"/>
                <a:ea typeface="Calibri" panose="020F0502020204030204" pitchFamily="34" charset="0"/>
                <a:cs typeface="Times New Roman" panose="02020603050405020304" pitchFamily="18" charset="0"/>
              </a:rPr>
              <a:t>):</a:t>
            </a:r>
            <a:r>
              <a:rPr lang="en-IN" sz="1500" kern="100" dirty="0">
                <a:effectLst/>
                <a:latin typeface="Calibri" panose="020F0502020204030204" pitchFamily="34" charset="0"/>
                <a:ea typeface="Calibri" panose="020F0502020204030204" pitchFamily="34" charset="0"/>
                <a:cs typeface="Times New Roman" panose="02020603050405020304" pitchFamily="18" charset="0"/>
              </a:rPr>
              <a:t> This line uses the trained decision tree model to make predictions on the testing data </a:t>
            </a:r>
            <a:r>
              <a:rPr lang="en-IN" sz="1500" kern="100" dirty="0" err="1">
                <a:effectLst/>
                <a:latin typeface="Calibri" panose="020F0502020204030204" pitchFamily="34" charset="0"/>
                <a:ea typeface="Calibri" panose="020F0502020204030204" pitchFamily="34" charset="0"/>
                <a:cs typeface="Times New Roman" panose="02020603050405020304" pitchFamily="18" charset="0"/>
              </a:rPr>
              <a:t>X_test</a:t>
            </a:r>
            <a:r>
              <a:rPr lang="en-IN" sz="1500" kern="100" dirty="0">
                <a:effectLst/>
                <a:latin typeface="Calibri" panose="020F0502020204030204" pitchFamily="34" charset="0"/>
                <a:ea typeface="Calibri" panose="020F0502020204030204" pitchFamily="34" charset="0"/>
                <a:cs typeface="Times New Roman" panose="02020603050405020304" pitchFamily="18" charset="0"/>
              </a:rPr>
              <a:t>.</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500" b="1" kern="100" dirty="0">
                <a:effectLst/>
                <a:latin typeface="Calibri" panose="020F0502020204030204" pitchFamily="34" charset="0"/>
                <a:ea typeface="Calibri" panose="020F0502020204030204" pitchFamily="34" charset="0"/>
                <a:cs typeface="Times New Roman" panose="02020603050405020304" pitchFamily="18" charset="0"/>
              </a:rPr>
              <a:t>print("Decision Tree Accuracy:", </a:t>
            </a:r>
            <a:r>
              <a:rPr lang="en-IN" sz="1500" b="1" kern="100" dirty="0" err="1">
                <a:effectLst/>
                <a:latin typeface="Calibri" panose="020F0502020204030204" pitchFamily="34" charset="0"/>
                <a:ea typeface="Calibri" panose="020F0502020204030204" pitchFamily="34" charset="0"/>
                <a:cs typeface="Times New Roman" panose="02020603050405020304" pitchFamily="18" charset="0"/>
              </a:rPr>
              <a:t>accuracy_score</a:t>
            </a:r>
            <a:r>
              <a:rPr lang="en-IN" sz="1500" b="1" kern="100" dirty="0">
                <a:effectLst/>
                <a:latin typeface="Calibri" panose="020F0502020204030204" pitchFamily="34" charset="0"/>
                <a:ea typeface="Calibri" panose="020F0502020204030204" pitchFamily="34" charset="0"/>
                <a:cs typeface="Times New Roman" panose="02020603050405020304" pitchFamily="18" charset="0"/>
              </a:rPr>
              <a:t>(</a:t>
            </a:r>
            <a:r>
              <a:rPr lang="en-IN" sz="1500" b="1" kern="100" dirty="0" err="1">
                <a:effectLst/>
                <a:latin typeface="Calibri" panose="020F0502020204030204" pitchFamily="34" charset="0"/>
                <a:ea typeface="Calibri" panose="020F0502020204030204" pitchFamily="34" charset="0"/>
                <a:cs typeface="Times New Roman" panose="02020603050405020304" pitchFamily="18" charset="0"/>
              </a:rPr>
              <a:t>y_test</a:t>
            </a:r>
            <a:r>
              <a:rPr lang="en-IN" sz="15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500" b="1" kern="100" dirty="0" err="1">
                <a:effectLst/>
                <a:latin typeface="Calibri" panose="020F0502020204030204" pitchFamily="34" charset="0"/>
                <a:ea typeface="Calibri" panose="020F0502020204030204" pitchFamily="34" charset="0"/>
                <a:cs typeface="Times New Roman" panose="02020603050405020304" pitchFamily="18" charset="0"/>
              </a:rPr>
              <a:t>dt_pred</a:t>
            </a:r>
            <a:r>
              <a:rPr lang="en-IN" sz="1500" b="1" kern="100" dirty="0">
                <a:effectLst/>
                <a:latin typeface="Calibri" panose="020F0502020204030204" pitchFamily="34" charset="0"/>
                <a:ea typeface="Calibri" panose="020F0502020204030204" pitchFamily="34" charset="0"/>
                <a:cs typeface="Times New Roman" panose="02020603050405020304" pitchFamily="18" charset="0"/>
              </a:rPr>
              <a:t>)):</a:t>
            </a:r>
            <a:r>
              <a:rPr lang="en-IN" sz="1500" kern="100" dirty="0">
                <a:effectLst/>
                <a:latin typeface="Calibri" panose="020F0502020204030204" pitchFamily="34" charset="0"/>
                <a:ea typeface="Calibri" panose="020F0502020204030204" pitchFamily="34" charset="0"/>
                <a:cs typeface="Times New Roman" panose="02020603050405020304" pitchFamily="18" charset="0"/>
              </a:rPr>
              <a:t> This line calculates the accuracy of the decision tree model on the testing data. Accuracy is the proportion of predictions that are correct.</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500" b="1" kern="100" dirty="0">
                <a:effectLst/>
                <a:latin typeface="Calibri" panose="020F0502020204030204" pitchFamily="34" charset="0"/>
                <a:ea typeface="Calibri" panose="020F0502020204030204" pitchFamily="34" charset="0"/>
                <a:cs typeface="Times New Roman" panose="02020603050405020304" pitchFamily="18" charset="0"/>
              </a:rPr>
              <a:t>print("Decision Tree Classification Report:\n", </a:t>
            </a:r>
            <a:r>
              <a:rPr lang="en-IN" sz="1500" b="1" kern="100" dirty="0" err="1">
                <a:effectLst/>
                <a:latin typeface="Calibri" panose="020F0502020204030204" pitchFamily="34" charset="0"/>
                <a:ea typeface="Calibri" panose="020F0502020204030204" pitchFamily="34" charset="0"/>
                <a:cs typeface="Times New Roman" panose="02020603050405020304" pitchFamily="18" charset="0"/>
              </a:rPr>
              <a:t>classification_report</a:t>
            </a:r>
            <a:r>
              <a:rPr lang="en-IN" sz="1500" b="1" kern="100" dirty="0">
                <a:effectLst/>
                <a:latin typeface="Calibri" panose="020F0502020204030204" pitchFamily="34" charset="0"/>
                <a:ea typeface="Calibri" panose="020F0502020204030204" pitchFamily="34" charset="0"/>
                <a:cs typeface="Times New Roman" panose="02020603050405020304" pitchFamily="18" charset="0"/>
              </a:rPr>
              <a:t>(</a:t>
            </a:r>
            <a:r>
              <a:rPr lang="en-IN" sz="1500" b="1" kern="100" dirty="0" err="1">
                <a:effectLst/>
                <a:latin typeface="Calibri" panose="020F0502020204030204" pitchFamily="34" charset="0"/>
                <a:ea typeface="Calibri" panose="020F0502020204030204" pitchFamily="34" charset="0"/>
                <a:cs typeface="Times New Roman" panose="02020603050405020304" pitchFamily="18" charset="0"/>
              </a:rPr>
              <a:t>y_test</a:t>
            </a:r>
            <a:r>
              <a:rPr lang="en-IN" sz="15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500" b="1" kern="100" dirty="0" err="1">
                <a:effectLst/>
                <a:latin typeface="Calibri" panose="020F0502020204030204" pitchFamily="34" charset="0"/>
                <a:ea typeface="Calibri" panose="020F0502020204030204" pitchFamily="34" charset="0"/>
                <a:cs typeface="Times New Roman" panose="02020603050405020304" pitchFamily="18" charset="0"/>
              </a:rPr>
              <a:t>dt_pred</a:t>
            </a:r>
            <a:r>
              <a:rPr lang="en-IN" sz="1500" b="1" kern="100" dirty="0">
                <a:effectLst/>
                <a:latin typeface="Calibri" panose="020F0502020204030204" pitchFamily="34" charset="0"/>
                <a:ea typeface="Calibri" panose="020F0502020204030204" pitchFamily="34" charset="0"/>
                <a:cs typeface="Times New Roman" panose="02020603050405020304" pitchFamily="18" charset="0"/>
              </a:rPr>
              <a:t>)):</a:t>
            </a:r>
            <a:r>
              <a:rPr lang="en-IN" sz="1500" kern="100" dirty="0">
                <a:effectLst/>
                <a:latin typeface="Calibri" panose="020F0502020204030204" pitchFamily="34" charset="0"/>
                <a:ea typeface="Calibri" panose="020F0502020204030204" pitchFamily="34" charset="0"/>
                <a:cs typeface="Times New Roman" panose="02020603050405020304" pitchFamily="18" charset="0"/>
              </a:rPr>
              <a:t> This line prints a classification report that provides information about the model's performance</a:t>
            </a:r>
            <a:r>
              <a:rPr lang="en-IN" sz="1500" kern="100" dirty="0">
                <a:latin typeface="Calibri" panose="020F0502020204030204" pitchFamily="34" charset="0"/>
                <a:ea typeface="Calibri" panose="020F0502020204030204" pitchFamily="34" charset="0"/>
                <a:cs typeface="Times New Roman" panose="02020603050405020304" pitchFamily="18" charset="0"/>
              </a:rPr>
              <a:t> </a:t>
            </a:r>
            <a:r>
              <a:rPr lang="en-IN" sz="1500" kern="100" dirty="0">
                <a:effectLst/>
                <a:latin typeface="Calibri" panose="020F0502020204030204" pitchFamily="34" charset="0"/>
                <a:ea typeface="Calibri" panose="020F0502020204030204" pitchFamily="34" charset="0"/>
                <a:cs typeface="Times New Roman" panose="02020603050405020304" pitchFamily="18" charset="0"/>
              </a:rPr>
              <a:t>such as precision, recall, and F1-score for each class in the target variable.</a:t>
            </a:r>
          </a:p>
          <a:p>
            <a:pPr marL="342900" lvl="0" indent="-342900">
              <a:lnSpc>
                <a:spcPct val="107000"/>
              </a:lnSpc>
              <a:spcAft>
                <a:spcPts val="800"/>
              </a:spcAft>
              <a:buSzPts val="1000"/>
              <a:buFont typeface="Symbol" panose="05050102010706020507" pitchFamily="18" charset="2"/>
              <a:buChar char=""/>
              <a:tabLst>
                <a:tab pos="457200" algn="l"/>
              </a:tabLst>
            </a:pPr>
            <a:r>
              <a:rPr lang="en-IN" sz="1500" b="1" kern="100" dirty="0">
                <a:effectLst/>
                <a:latin typeface="Calibri" panose="020F0502020204030204" pitchFamily="34" charset="0"/>
                <a:ea typeface="Calibri" panose="020F0502020204030204" pitchFamily="34" charset="0"/>
                <a:cs typeface="Times New Roman" panose="02020603050405020304" pitchFamily="18" charset="0"/>
              </a:rPr>
              <a:t>Random Forest (RF):</a:t>
            </a:r>
            <a:r>
              <a:rPr lang="en-IN" sz="1500" kern="100" dirty="0">
                <a:effectLst/>
                <a:latin typeface="Calibri" panose="020F0502020204030204" pitchFamily="34" charset="0"/>
                <a:ea typeface="Calibri" panose="020F0502020204030204" pitchFamily="34" charset="0"/>
                <a:cs typeface="Times New Roman" panose="02020603050405020304" pitchFamily="18" charset="0"/>
              </a:rPr>
              <a:t> </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500" kern="100" dirty="0">
                <a:effectLst/>
                <a:latin typeface="Calibri" panose="020F0502020204030204" pitchFamily="34" charset="0"/>
                <a:ea typeface="Calibri" panose="020F0502020204030204" pitchFamily="34" charset="0"/>
                <a:cs typeface="Times New Roman" panose="02020603050405020304" pitchFamily="18" charset="0"/>
              </a:rPr>
              <a:t>The process for Random Forest follows a similar structure as the Decision Tree. </a:t>
            </a:r>
            <a:r>
              <a:rPr lang="en-IN" sz="1500" b="1" kern="100" dirty="0">
                <a:effectLst/>
                <a:latin typeface="Calibri" panose="020F0502020204030204" pitchFamily="34" charset="0"/>
                <a:ea typeface="Calibri" panose="020F0502020204030204" pitchFamily="34" charset="0"/>
                <a:cs typeface="Times New Roman" panose="02020603050405020304" pitchFamily="18" charset="0"/>
              </a:rPr>
              <a:t>Support Vector Machine (SVM):</a:t>
            </a:r>
            <a:r>
              <a:rPr lang="en-IN" sz="1500" kern="100" dirty="0">
                <a:effectLst/>
                <a:latin typeface="Calibri" panose="020F0502020204030204" pitchFamily="34" charset="0"/>
                <a:ea typeface="Calibri" panose="020F0502020204030204" pitchFamily="34" charset="0"/>
                <a:cs typeface="Times New Roman" panose="02020603050405020304" pitchFamily="18" charset="0"/>
              </a:rPr>
              <a:t> </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500" kern="100" dirty="0">
                <a:effectLst/>
                <a:latin typeface="Calibri" panose="020F0502020204030204" pitchFamily="34" charset="0"/>
                <a:ea typeface="Calibri" panose="020F0502020204030204" pitchFamily="34" charset="0"/>
                <a:cs typeface="Times New Roman" panose="02020603050405020304" pitchFamily="18" charset="0"/>
              </a:rPr>
              <a:t>The process for SVM is similar as well. Here, SVM finds a hyperplane that best separates the data points belonging to different classes.</a:t>
            </a:r>
          </a:p>
          <a:p>
            <a:pPr>
              <a:lnSpc>
                <a:spcPct val="107000"/>
              </a:lnSpc>
              <a:spcAft>
                <a:spcPts val="800"/>
              </a:spcAft>
            </a:pPr>
            <a:r>
              <a:rPr lang="en-IN" sz="1500" kern="1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2524277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B871B-0EB2-6DB2-19F8-CF8EAD9D7143}"/>
              </a:ext>
            </a:extLst>
          </p:cNvPr>
          <p:cNvSpPr>
            <a:spLocks noGrp="1"/>
          </p:cNvSpPr>
          <p:nvPr>
            <p:ph type="title"/>
          </p:nvPr>
        </p:nvSpPr>
        <p:spPr/>
        <p:txBody>
          <a:bodyPr>
            <a:normAutofit/>
          </a:bodyPr>
          <a:lstStyle/>
          <a:p>
            <a:pPr algn="ctr"/>
            <a:r>
              <a:rPr lang="en-US" b="0" dirty="0">
                <a:solidFill>
                  <a:schemeClr val="tx2">
                    <a:lumMod val="50000"/>
                  </a:schemeClr>
                </a:solidFill>
                <a:effectLst/>
              </a:rPr>
              <a:t>Model Training with Hyperparameter Tuning</a:t>
            </a:r>
            <a:endParaRPr lang="en-IN" dirty="0">
              <a:solidFill>
                <a:schemeClr val="tx2">
                  <a:lumMod val="50000"/>
                </a:schemeClr>
              </a:solidFill>
            </a:endParaRPr>
          </a:p>
        </p:txBody>
      </p:sp>
      <p:sp>
        <p:nvSpPr>
          <p:cNvPr id="4" name="TextBox 3">
            <a:extLst>
              <a:ext uri="{FF2B5EF4-FFF2-40B4-BE49-F238E27FC236}">
                <a16:creationId xmlns:a16="http://schemas.microsoft.com/office/drawing/2014/main" id="{D2D24A06-F189-CC20-2ECD-6B06072AEF47}"/>
              </a:ext>
            </a:extLst>
          </p:cNvPr>
          <p:cNvSpPr txBox="1"/>
          <p:nvPr/>
        </p:nvSpPr>
        <p:spPr>
          <a:xfrm>
            <a:off x="1371600" y="2278762"/>
            <a:ext cx="9509760" cy="3453189"/>
          </a:xfrm>
          <a:prstGeom prst="rect">
            <a:avLst/>
          </a:prstGeom>
          <a:noFill/>
        </p:spPr>
        <p:txBody>
          <a:bodyPr wrap="square">
            <a:spAutoFit/>
          </a:bodyPr>
          <a:lstStyle/>
          <a:p>
            <a:pPr>
              <a:lnSpc>
                <a:spcPct val="107000"/>
              </a:lnSpc>
              <a:spcAft>
                <a:spcPts val="800"/>
              </a:spcAft>
            </a:pPr>
            <a:r>
              <a:rPr lang="en-IN" sz="1800" b="1" kern="100" dirty="0">
                <a:effectLst/>
                <a:latin typeface="Satki subheading"/>
                <a:ea typeface="Calibri" panose="020F0502020204030204" pitchFamily="34" charset="0"/>
                <a:cs typeface="Times New Roman" panose="02020603050405020304" pitchFamily="18" charset="0"/>
              </a:rPr>
              <a:t>Data Preprocessing:</a:t>
            </a:r>
            <a:endParaRPr lang="en-IN" sz="1800" kern="100" dirty="0">
              <a:effectLst/>
              <a:latin typeface="Satki subheading"/>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800" b="1" kern="100" dirty="0">
                <a:effectLst/>
                <a:latin typeface="Satki subheading"/>
                <a:ea typeface="Calibri" panose="020F0502020204030204" pitchFamily="34" charset="0"/>
                <a:cs typeface="Times New Roman" panose="02020603050405020304" pitchFamily="18" charset="0"/>
              </a:rPr>
              <a:t>Drop '</a:t>
            </a:r>
            <a:r>
              <a:rPr lang="en-IN" sz="1800" b="1" kern="100" dirty="0" err="1">
                <a:effectLst/>
                <a:latin typeface="Satki subheading"/>
                <a:ea typeface="Calibri" panose="020F0502020204030204" pitchFamily="34" charset="0"/>
                <a:cs typeface="Times New Roman" panose="02020603050405020304" pitchFamily="18" charset="0"/>
              </a:rPr>
              <a:t>price_range</a:t>
            </a:r>
            <a:r>
              <a:rPr lang="en-IN" sz="1800" b="1" kern="100" dirty="0">
                <a:effectLst/>
                <a:latin typeface="Satki subheading"/>
                <a:ea typeface="Calibri" panose="020F0502020204030204" pitchFamily="34" charset="0"/>
                <a:cs typeface="Times New Roman" panose="02020603050405020304" pitchFamily="18" charset="0"/>
              </a:rPr>
              <a:t>'</a:t>
            </a:r>
            <a:r>
              <a:rPr lang="en-IN" sz="1800" kern="100" dirty="0">
                <a:effectLst/>
                <a:latin typeface="Satki subheading"/>
                <a:ea typeface="Calibri" panose="020F0502020204030204" pitchFamily="34" charset="0"/>
                <a:cs typeface="Times New Roman" panose="02020603050405020304" pitchFamily="18" charset="0"/>
              </a:rPr>
              <a:t>: The code removes the target variable '</a:t>
            </a:r>
            <a:r>
              <a:rPr lang="en-IN" sz="1800" kern="100" dirty="0" err="1">
                <a:effectLst/>
                <a:latin typeface="Satki subheading"/>
                <a:ea typeface="Calibri" panose="020F0502020204030204" pitchFamily="34" charset="0"/>
                <a:cs typeface="Times New Roman" panose="02020603050405020304" pitchFamily="18" charset="0"/>
              </a:rPr>
              <a:t>price_range</a:t>
            </a:r>
            <a:r>
              <a:rPr lang="en-IN" sz="1800" kern="100" dirty="0">
                <a:effectLst/>
                <a:latin typeface="Satki subheading"/>
                <a:ea typeface="Calibri" panose="020F0502020204030204" pitchFamily="34" charset="0"/>
                <a:cs typeface="Times New Roman" panose="02020603050405020304" pitchFamily="18" charset="0"/>
              </a:rPr>
              <a:t>' from the feature set (X). This is because the model needs to predict this variable based on the remaining features.</a:t>
            </a:r>
          </a:p>
          <a:p>
            <a:pPr marL="342900" lvl="0" indent="-342900">
              <a:lnSpc>
                <a:spcPct val="107000"/>
              </a:lnSpc>
              <a:spcAft>
                <a:spcPts val="800"/>
              </a:spcAft>
              <a:buFont typeface="+mj-lt"/>
              <a:buAutoNum type="arabicPeriod"/>
              <a:tabLst>
                <a:tab pos="457200" algn="l"/>
              </a:tabLst>
            </a:pPr>
            <a:r>
              <a:rPr lang="en-IN" sz="1800" b="1" kern="100" dirty="0" err="1">
                <a:effectLst/>
                <a:latin typeface="Satki subheading"/>
                <a:ea typeface="Calibri" panose="020F0502020204030204" pitchFamily="34" charset="0"/>
                <a:cs typeface="Times New Roman" panose="02020603050405020304" pitchFamily="18" charset="0"/>
              </a:rPr>
              <a:t>StandardScaler</a:t>
            </a:r>
            <a:r>
              <a:rPr lang="en-IN" sz="1800" kern="100" dirty="0">
                <a:effectLst/>
                <a:latin typeface="Satki subheading"/>
                <a:ea typeface="Calibri" panose="020F0502020204030204" pitchFamily="34" charset="0"/>
                <a:cs typeface="Times New Roman" panose="02020603050405020304" pitchFamily="18" charset="0"/>
              </a:rPr>
              <a:t>: It applies standard scaling to the features in X. This helps normalize the data by </a:t>
            </a:r>
            <a:r>
              <a:rPr lang="en-IN" sz="1800" kern="100" dirty="0" err="1">
                <a:effectLst/>
                <a:latin typeface="Satki subheading"/>
                <a:ea typeface="Calibri" panose="020F0502020204030204" pitchFamily="34" charset="0"/>
                <a:cs typeface="Times New Roman" panose="02020603050405020304" pitchFamily="18" charset="0"/>
              </a:rPr>
              <a:t>centering</a:t>
            </a:r>
            <a:r>
              <a:rPr lang="en-IN" sz="1800" kern="100" dirty="0">
                <a:effectLst/>
                <a:latin typeface="Satki subheading"/>
                <a:ea typeface="Calibri" panose="020F0502020204030204" pitchFamily="34" charset="0"/>
                <a:cs typeface="Times New Roman" panose="02020603050405020304" pitchFamily="18" charset="0"/>
              </a:rPr>
              <a:t> it around a mean of 0 and scaling it to a standard deviation of 1. This can improve the performance of some machine learning algorithms.</a:t>
            </a:r>
          </a:p>
          <a:p>
            <a:pPr>
              <a:lnSpc>
                <a:spcPct val="107000"/>
              </a:lnSpc>
              <a:spcAft>
                <a:spcPts val="800"/>
              </a:spcAft>
            </a:pPr>
            <a:r>
              <a:rPr lang="en-IN" sz="1800" b="1" kern="100" dirty="0">
                <a:effectLst/>
                <a:latin typeface="Satki subheading"/>
                <a:ea typeface="Calibri" panose="020F0502020204030204" pitchFamily="34" charset="0"/>
                <a:cs typeface="Times New Roman" panose="02020603050405020304" pitchFamily="18" charset="0"/>
              </a:rPr>
              <a:t>Train-Test Split:</a:t>
            </a:r>
            <a:endParaRPr lang="en-IN" sz="1800" kern="100" dirty="0">
              <a:effectLst/>
              <a:latin typeface="Satki subheading"/>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800" b="1" kern="100" dirty="0" err="1">
                <a:effectLst/>
                <a:latin typeface="Satki subheading"/>
                <a:ea typeface="Calibri" panose="020F0502020204030204" pitchFamily="34" charset="0"/>
                <a:cs typeface="Times New Roman" panose="02020603050405020304" pitchFamily="18" charset="0"/>
              </a:rPr>
              <a:t>train_test_split</a:t>
            </a:r>
            <a:r>
              <a:rPr lang="en-IN" sz="1800" kern="100" dirty="0">
                <a:effectLst/>
                <a:latin typeface="Satki subheading"/>
                <a:ea typeface="Calibri" panose="020F0502020204030204" pitchFamily="34" charset="0"/>
                <a:cs typeface="Times New Roman" panose="02020603050405020304" pitchFamily="18" charset="0"/>
              </a:rPr>
              <a:t>: The code splits the scaled data (</a:t>
            </a:r>
            <a:r>
              <a:rPr lang="en-IN" sz="1800" kern="100" dirty="0" err="1">
                <a:effectLst/>
                <a:latin typeface="Satki subheading"/>
                <a:ea typeface="Calibri" panose="020F0502020204030204" pitchFamily="34" charset="0"/>
                <a:cs typeface="Times New Roman" panose="02020603050405020304" pitchFamily="18" charset="0"/>
              </a:rPr>
              <a:t>X_scaled</a:t>
            </a:r>
            <a:r>
              <a:rPr lang="en-IN" sz="1800" kern="100" dirty="0">
                <a:effectLst/>
                <a:latin typeface="Satki subheading"/>
                <a:ea typeface="Calibri" panose="020F0502020204030204" pitchFamily="34" charset="0"/>
                <a:cs typeface="Times New Roman" panose="02020603050405020304" pitchFamily="18" charset="0"/>
              </a:rPr>
              <a:t>) and target variable (y) into training and testing sets. The training set (80%) is used to train the models, and the testing set (20%) is used to evaluate their performance on unseen data.</a:t>
            </a:r>
          </a:p>
        </p:txBody>
      </p:sp>
    </p:spTree>
    <p:extLst>
      <p:ext uri="{BB962C8B-B14F-4D97-AF65-F5344CB8AC3E}">
        <p14:creationId xmlns:p14="http://schemas.microsoft.com/office/powerpoint/2010/main" val="386590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01D0E-8181-0800-1065-5FD3F187D49C}"/>
              </a:ext>
            </a:extLst>
          </p:cNvPr>
          <p:cNvSpPr>
            <a:spLocks noGrp="1"/>
          </p:cNvSpPr>
          <p:nvPr>
            <p:ph type="title"/>
          </p:nvPr>
        </p:nvSpPr>
        <p:spPr/>
        <p:txBody>
          <a:bodyPr>
            <a:normAutofit/>
          </a:bodyPr>
          <a:lstStyle/>
          <a:p>
            <a:pPr algn="ctr"/>
            <a:r>
              <a:rPr lang="en-IN" kern="100" dirty="0">
                <a:effectLst/>
                <a:ea typeface="Calibri" panose="020F0502020204030204" pitchFamily="34" charset="0"/>
                <a:cs typeface="Times New Roman" panose="02020603050405020304" pitchFamily="18" charset="0"/>
              </a:rPr>
              <a:t>Machine Learning Models</a:t>
            </a:r>
            <a:endParaRPr lang="en-IN" dirty="0"/>
          </a:p>
        </p:txBody>
      </p:sp>
      <p:sp>
        <p:nvSpPr>
          <p:cNvPr id="4" name="TextBox 3">
            <a:extLst>
              <a:ext uri="{FF2B5EF4-FFF2-40B4-BE49-F238E27FC236}">
                <a16:creationId xmlns:a16="http://schemas.microsoft.com/office/drawing/2014/main" id="{1694E914-F35C-8153-6234-DBB0F2494A38}"/>
              </a:ext>
            </a:extLst>
          </p:cNvPr>
          <p:cNvSpPr txBox="1"/>
          <p:nvPr/>
        </p:nvSpPr>
        <p:spPr>
          <a:xfrm>
            <a:off x="1198345" y="2206275"/>
            <a:ext cx="9856269" cy="3646960"/>
          </a:xfrm>
          <a:prstGeom prst="rect">
            <a:avLst/>
          </a:prstGeom>
          <a:noFill/>
        </p:spPr>
        <p:txBody>
          <a:bodyPr wrap="square">
            <a:spAutoFit/>
          </a:bodyPr>
          <a:lstStyle/>
          <a:p>
            <a:pPr marL="342900" lvl="0" indent="-342900">
              <a:lnSpc>
                <a:spcPct val="107000"/>
              </a:lnSpc>
              <a:spcAft>
                <a:spcPts val="800"/>
              </a:spcAft>
              <a:buFont typeface="+mj-lt"/>
              <a:buAutoNum type="arabicPeriod"/>
              <a:tabLst>
                <a:tab pos="457200" algn="l"/>
              </a:tabLst>
            </a:pPr>
            <a:r>
              <a:rPr lang="en-IN" b="1" kern="100" dirty="0">
                <a:effectLst/>
                <a:latin typeface="Calibri" panose="020F0502020204030204" pitchFamily="34" charset="0"/>
                <a:ea typeface="Calibri" panose="020F0502020204030204" pitchFamily="34" charset="0"/>
                <a:cs typeface="Times New Roman" panose="02020603050405020304" pitchFamily="18" charset="0"/>
              </a:rPr>
              <a:t>Decision Tree (DT):</a:t>
            </a: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kern="100" dirty="0">
                <a:effectLst/>
                <a:latin typeface="Calibri" panose="020F0502020204030204" pitchFamily="34" charset="0"/>
                <a:ea typeface="Calibri" panose="020F0502020204030204" pitchFamily="34" charset="0"/>
                <a:cs typeface="Times New Roman" panose="02020603050405020304" pitchFamily="18" charset="0"/>
              </a:rPr>
              <a:t>It's a tree-like structure where each internal node represents a feature and each branch represents a decision based on the feature value. The model recursively splits the data based on these decisions until it reaches leaves that represent the predicted categories (price ranges).</a:t>
            </a:r>
          </a:p>
          <a:p>
            <a:pPr marL="742950" lvl="1" indent="-285750">
              <a:lnSpc>
                <a:spcPct val="107000"/>
              </a:lnSpc>
              <a:spcAft>
                <a:spcPts val="800"/>
              </a:spcAft>
              <a:buSzPts val="1000"/>
              <a:buFont typeface="Courier New" panose="02070309020205020404" pitchFamily="49" charset="0"/>
              <a:buChar char="o"/>
              <a:tabLst>
                <a:tab pos="914400" algn="l"/>
              </a:tabLst>
            </a:pPr>
            <a:r>
              <a:rPr lang="en-IN" b="1" kern="100" dirty="0" err="1">
                <a:effectLst/>
                <a:latin typeface="Calibri" panose="020F0502020204030204" pitchFamily="34" charset="0"/>
                <a:ea typeface="Calibri" panose="020F0502020204030204" pitchFamily="34" charset="0"/>
                <a:cs typeface="Times New Roman" panose="02020603050405020304" pitchFamily="18" charset="0"/>
              </a:rPr>
              <a:t>GridSearchCV</a:t>
            </a:r>
            <a:r>
              <a:rPr lang="en-IN" kern="100" dirty="0">
                <a:effectLst/>
                <a:latin typeface="Calibri" panose="020F0502020204030204" pitchFamily="34" charset="0"/>
                <a:ea typeface="Calibri" panose="020F0502020204030204" pitchFamily="34" charset="0"/>
                <a:cs typeface="Times New Roman" panose="02020603050405020304" pitchFamily="18" charset="0"/>
              </a:rPr>
              <a:t>: This performs a grid search to find the best hyperparameter combination for the Decision Tree model. It tries different values for </a:t>
            </a:r>
            <a:r>
              <a:rPr lang="en-IN" kern="100" dirty="0" err="1">
                <a:effectLst/>
                <a:latin typeface="Calibri" panose="020F0502020204030204" pitchFamily="34" charset="0"/>
                <a:ea typeface="Calibri" panose="020F0502020204030204" pitchFamily="34" charset="0"/>
                <a:cs typeface="Times New Roman" panose="02020603050405020304" pitchFamily="18" charset="0"/>
              </a:rPr>
              <a:t>max_depth</a:t>
            </a:r>
            <a:r>
              <a:rPr lang="en-IN" kern="100" dirty="0">
                <a:effectLst/>
                <a:latin typeface="Calibri" panose="020F0502020204030204" pitchFamily="34" charset="0"/>
                <a:ea typeface="Calibri" panose="020F0502020204030204" pitchFamily="34" charset="0"/>
                <a:cs typeface="Times New Roman" panose="02020603050405020304" pitchFamily="18" charset="0"/>
              </a:rPr>
              <a:t> (maximum tree depth) and </a:t>
            </a:r>
            <a:r>
              <a:rPr lang="en-IN" kern="100" dirty="0" err="1">
                <a:effectLst/>
                <a:latin typeface="Calibri" panose="020F0502020204030204" pitchFamily="34" charset="0"/>
                <a:ea typeface="Calibri" panose="020F0502020204030204" pitchFamily="34" charset="0"/>
                <a:cs typeface="Times New Roman" panose="02020603050405020304" pitchFamily="18" charset="0"/>
              </a:rPr>
              <a:t>min_samples_split</a:t>
            </a:r>
            <a:r>
              <a:rPr lang="en-IN" kern="100" dirty="0">
                <a:effectLst/>
                <a:latin typeface="Calibri" panose="020F0502020204030204" pitchFamily="34" charset="0"/>
                <a:ea typeface="Calibri" panose="020F0502020204030204" pitchFamily="34" charset="0"/>
                <a:cs typeface="Times New Roman" panose="02020603050405020304" pitchFamily="18" charset="0"/>
              </a:rPr>
              <a:t> (minimum number of samples required to split a node) and selects the combination that yields the best performance on the training data.</a:t>
            </a:r>
          </a:p>
          <a:p>
            <a:pPr marL="742950" lvl="1" indent="-285750">
              <a:lnSpc>
                <a:spcPct val="107000"/>
              </a:lnSpc>
              <a:spcAft>
                <a:spcPts val="800"/>
              </a:spcAft>
              <a:buSzPts val="1000"/>
              <a:buFont typeface="Courier New" panose="02070309020205020404" pitchFamily="49" charset="0"/>
              <a:buChar char="o"/>
              <a:tabLst>
                <a:tab pos="914400" algn="l"/>
              </a:tabLst>
            </a:pPr>
            <a:r>
              <a:rPr lang="en-IN" b="1" kern="100" dirty="0">
                <a:effectLst/>
                <a:latin typeface="Calibri" panose="020F0502020204030204" pitchFamily="34" charset="0"/>
                <a:ea typeface="Calibri" panose="020F0502020204030204" pitchFamily="34" charset="0"/>
                <a:cs typeface="Times New Roman" panose="02020603050405020304" pitchFamily="18" charset="0"/>
              </a:rPr>
              <a:t>Evaluation</a:t>
            </a:r>
            <a:r>
              <a:rPr lang="en-IN" kern="100" dirty="0">
                <a:effectLst/>
                <a:latin typeface="Calibri" panose="020F0502020204030204" pitchFamily="34" charset="0"/>
                <a:ea typeface="Calibri" panose="020F0502020204030204" pitchFamily="34" charset="0"/>
                <a:cs typeface="Times New Roman" panose="02020603050405020304" pitchFamily="18" charset="0"/>
              </a:rPr>
              <a:t>: After finding the best parameters, the code uses the trained model (</a:t>
            </a:r>
            <a:r>
              <a:rPr lang="en-IN" kern="100" dirty="0" err="1">
                <a:effectLst/>
                <a:latin typeface="Calibri" panose="020F0502020204030204" pitchFamily="34" charset="0"/>
                <a:ea typeface="Calibri" panose="020F0502020204030204" pitchFamily="34" charset="0"/>
                <a:cs typeface="Times New Roman" panose="02020603050405020304" pitchFamily="18" charset="0"/>
              </a:rPr>
              <a:t>dt_best</a:t>
            </a:r>
            <a:r>
              <a:rPr lang="en-IN" kern="100" dirty="0">
                <a:effectLst/>
                <a:latin typeface="Calibri" panose="020F0502020204030204" pitchFamily="34" charset="0"/>
                <a:ea typeface="Calibri" panose="020F0502020204030204" pitchFamily="34" charset="0"/>
                <a:cs typeface="Times New Roman" panose="02020603050405020304" pitchFamily="18" charset="0"/>
              </a:rPr>
              <a:t>) to make predictions on the testing data. It then calculates the accuracy score and classification report to evaluate the model's performance.</a:t>
            </a:r>
          </a:p>
        </p:txBody>
      </p:sp>
    </p:spTree>
    <p:extLst>
      <p:ext uri="{BB962C8B-B14F-4D97-AF65-F5344CB8AC3E}">
        <p14:creationId xmlns:p14="http://schemas.microsoft.com/office/powerpoint/2010/main" val="1468734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D8B5C-7E55-7811-61A5-190D2D575DF5}"/>
              </a:ext>
            </a:extLst>
          </p:cNvPr>
          <p:cNvSpPr>
            <a:spLocks noGrp="1"/>
          </p:cNvSpPr>
          <p:nvPr>
            <p:ph type="title"/>
          </p:nvPr>
        </p:nvSpPr>
        <p:spPr/>
        <p:txBody>
          <a:bodyPr/>
          <a:lstStyle/>
          <a:p>
            <a:pPr algn="ctr"/>
            <a:r>
              <a:rPr lang="en-IN" dirty="0"/>
              <a:t>Continue</a:t>
            </a:r>
          </a:p>
        </p:txBody>
      </p:sp>
      <p:sp>
        <p:nvSpPr>
          <p:cNvPr id="4" name="TextBox 3">
            <a:extLst>
              <a:ext uri="{FF2B5EF4-FFF2-40B4-BE49-F238E27FC236}">
                <a16:creationId xmlns:a16="http://schemas.microsoft.com/office/drawing/2014/main" id="{6D2B09B8-B080-DB7B-BB5D-E3E09A47E4FC}"/>
              </a:ext>
            </a:extLst>
          </p:cNvPr>
          <p:cNvSpPr txBox="1"/>
          <p:nvPr/>
        </p:nvSpPr>
        <p:spPr>
          <a:xfrm>
            <a:off x="1249680" y="2232990"/>
            <a:ext cx="9692639" cy="3320909"/>
          </a:xfrm>
          <a:prstGeom prst="rect">
            <a:avLst/>
          </a:prstGeom>
          <a:noFill/>
        </p:spPr>
        <p:txBody>
          <a:bodyPr wrap="square">
            <a:spAutoFit/>
          </a:bodyPr>
          <a:lstStyle/>
          <a:p>
            <a:pPr>
              <a:lnSpc>
                <a:spcPct val="107000"/>
              </a:lnSpc>
              <a:spcAft>
                <a:spcPts val="800"/>
              </a:spcAft>
            </a:pPr>
            <a:r>
              <a:rPr lang="en-IN" sz="2000" kern="100" dirty="0">
                <a:latin typeface="Satki subheading"/>
                <a:ea typeface="Calibri" panose="020F0502020204030204" pitchFamily="34" charset="0"/>
                <a:cs typeface="Times New Roman" panose="02020603050405020304" pitchFamily="18" charset="0"/>
              </a:rPr>
              <a:t>2.</a:t>
            </a:r>
            <a:r>
              <a:rPr lang="en-IN" sz="2000" kern="100" dirty="0">
                <a:effectLst/>
                <a:latin typeface="Satki subheading"/>
                <a:ea typeface="Calibri" panose="020F0502020204030204" pitchFamily="34" charset="0"/>
                <a:cs typeface="Times New Roman" panose="02020603050405020304" pitchFamily="18" charset="0"/>
              </a:rPr>
              <a:t> </a:t>
            </a:r>
            <a:r>
              <a:rPr lang="en-IN" sz="2000" b="1" kern="100" dirty="0">
                <a:effectLst/>
                <a:latin typeface="Satki subheading"/>
                <a:ea typeface="Calibri" panose="020F0502020204030204" pitchFamily="34" charset="0"/>
                <a:cs typeface="Times New Roman" panose="02020603050405020304" pitchFamily="18" charset="0"/>
              </a:rPr>
              <a:t>Random Forest (RF):</a:t>
            </a:r>
            <a:endParaRPr lang="en-IN" sz="2000" kern="100" dirty="0">
              <a:effectLst/>
              <a:latin typeface="Satki subheading"/>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2000" kern="100" dirty="0">
                <a:effectLst/>
                <a:latin typeface="Satki subheading"/>
                <a:ea typeface="Calibri" panose="020F0502020204030204" pitchFamily="34" charset="0"/>
                <a:cs typeface="Times New Roman" panose="02020603050405020304" pitchFamily="18" charset="0"/>
              </a:rPr>
              <a:t>It's an ensemble learning method that combines predictions from multiple Decision Trees. Each tree is trained on a random subset of features and data points, reducing the risk of overfitting.</a:t>
            </a:r>
          </a:p>
          <a:p>
            <a:pPr marL="342900" lvl="0" indent="-342900">
              <a:lnSpc>
                <a:spcPct val="107000"/>
              </a:lnSpc>
              <a:spcAft>
                <a:spcPts val="800"/>
              </a:spcAft>
              <a:buSzPts val="1000"/>
              <a:buFont typeface="Symbol" panose="05050102010706020507" pitchFamily="18" charset="2"/>
              <a:buChar char=""/>
              <a:tabLst>
                <a:tab pos="457200" algn="l"/>
              </a:tabLst>
            </a:pPr>
            <a:r>
              <a:rPr lang="en-IN" sz="2000" b="1" kern="100" dirty="0" err="1">
                <a:effectLst/>
                <a:latin typeface="Satki subheading"/>
                <a:ea typeface="Calibri" panose="020F0502020204030204" pitchFamily="34" charset="0"/>
                <a:cs typeface="Times New Roman" panose="02020603050405020304" pitchFamily="18" charset="0"/>
              </a:rPr>
              <a:t>GridSearchCV</a:t>
            </a:r>
            <a:r>
              <a:rPr lang="en-IN" sz="2000" kern="100" dirty="0">
                <a:effectLst/>
                <a:latin typeface="Satki subheading"/>
                <a:ea typeface="Calibri" panose="020F0502020204030204" pitchFamily="34" charset="0"/>
                <a:cs typeface="Times New Roman" panose="02020603050405020304" pitchFamily="18" charset="0"/>
              </a:rPr>
              <a:t>: Similar to DT, it finds the best hyperparameters for the Random Forest model, trying different combinations of </a:t>
            </a:r>
            <a:r>
              <a:rPr lang="en-IN" sz="2000" kern="100" dirty="0" err="1">
                <a:effectLst/>
                <a:latin typeface="Satki subheading"/>
                <a:ea typeface="Calibri" panose="020F0502020204030204" pitchFamily="34" charset="0"/>
                <a:cs typeface="Times New Roman" panose="02020603050405020304" pitchFamily="18" charset="0"/>
              </a:rPr>
              <a:t>n_estimators</a:t>
            </a:r>
            <a:r>
              <a:rPr lang="en-IN" sz="2000" kern="100" dirty="0">
                <a:effectLst/>
                <a:latin typeface="Satki subheading"/>
                <a:ea typeface="Calibri" panose="020F0502020204030204" pitchFamily="34" charset="0"/>
                <a:cs typeface="Times New Roman" panose="02020603050405020304" pitchFamily="18" charset="0"/>
              </a:rPr>
              <a:t> (number of trees), </a:t>
            </a:r>
            <a:r>
              <a:rPr lang="en-IN" sz="2000" kern="100" dirty="0" err="1">
                <a:effectLst/>
                <a:latin typeface="Satki subheading"/>
                <a:ea typeface="Calibri" panose="020F0502020204030204" pitchFamily="34" charset="0"/>
                <a:cs typeface="Times New Roman" panose="02020603050405020304" pitchFamily="18" charset="0"/>
              </a:rPr>
              <a:t>max_depth</a:t>
            </a:r>
            <a:r>
              <a:rPr lang="en-IN" sz="2000" kern="100" dirty="0">
                <a:effectLst/>
                <a:latin typeface="Satki subheading"/>
                <a:ea typeface="Calibri" panose="020F0502020204030204" pitchFamily="34" charset="0"/>
                <a:cs typeface="Times New Roman" panose="02020603050405020304" pitchFamily="18" charset="0"/>
              </a:rPr>
              <a:t>, and </a:t>
            </a:r>
            <a:r>
              <a:rPr lang="en-IN" sz="2000" kern="100" dirty="0" err="1">
                <a:effectLst/>
                <a:latin typeface="Satki subheading"/>
                <a:ea typeface="Calibri" panose="020F0502020204030204" pitchFamily="34" charset="0"/>
                <a:cs typeface="Times New Roman" panose="02020603050405020304" pitchFamily="18" charset="0"/>
              </a:rPr>
              <a:t>min_samples_split</a:t>
            </a:r>
            <a:r>
              <a:rPr lang="en-IN" sz="2000" kern="100" dirty="0">
                <a:effectLst/>
                <a:latin typeface="Satki subheading"/>
                <a:ea typeface="Calibri" panose="020F0502020204030204" pitchFamily="34" charset="0"/>
                <a:cs typeface="Times New Roman" panose="02020603050405020304" pitchFamily="18" charset="0"/>
              </a:rPr>
              <a:t>.</a:t>
            </a:r>
          </a:p>
          <a:p>
            <a:r>
              <a:rPr lang="en-IN" sz="2000" b="1" dirty="0">
                <a:effectLst/>
                <a:latin typeface="Satki subheading"/>
                <a:ea typeface="Calibri" panose="020F0502020204030204" pitchFamily="34" charset="0"/>
                <a:cs typeface="Times New Roman" panose="02020603050405020304" pitchFamily="18" charset="0"/>
              </a:rPr>
              <a:t>Evaluation</a:t>
            </a:r>
            <a:r>
              <a:rPr lang="en-IN" sz="2000" dirty="0">
                <a:effectLst/>
                <a:latin typeface="Satki subheading"/>
                <a:ea typeface="Calibri" panose="020F0502020204030204" pitchFamily="34" charset="0"/>
                <a:cs typeface="Times New Roman" panose="02020603050405020304" pitchFamily="18" charset="0"/>
              </a:rPr>
              <a:t>: After finding the best parameters, the code uses the trained model (</a:t>
            </a:r>
            <a:r>
              <a:rPr lang="en-IN" sz="2000" dirty="0" err="1">
                <a:effectLst/>
                <a:latin typeface="Satki subheading"/>
                <a:ea typeface="Calibri" panose="020F0502020204030204" pitchFamily="34" charset="0"/>
                <a:cs typeface="Times New Roman" panose="02020603050405020304" pitchFamily="18" charset="0"/>
              </a:rPr>
              <a:t>rf_best</a:t>
            </a:r>
            <a:r>
              <a:rPr lang="en-IN" sz="2000" dirty="0">
                <a:effectLst/>
                <a:latin typeface="Satki subheading"/>
                <a:ea typeface="Calibri" panose="020F0502020204030204" pitchFamily="34" charset="0"/>
                <a:cs typeface="Times New Roman" panose="02020603050405020304" pitchFamily="18" charset="0"/>
              </a:rPr>
              <a:t>) to make predictions and calculates the accuracy and classification report on the testing set.</a:t>
            </a:r>
            <a:endParaRPr lang="en-IN" sz="2000" dirty="0">
              <a:latin typeface="Satki subheading"/>
            </a:endParaRPr>
          </a:p>
        </p:txBody>
      </p:sp>
    </p:spTree>
    <p:extLst>
      <p:ext uri="{BB962C8B-B14F-4D97-AF65-F5344CB8AC3E}">
        <p14:creationId xmlns:p14="http://schemas.microsoft.com/office/powerpoint/2010/main" val="889029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C6BB2-4A95-697C-7128-76646C38D34C}"/>
              </a:ext>
            </a:extLst>
          </p:cNvPr>
          <p:cNvSpPr>
            <a:spLocks noGrp="1"/>
          </p:cNvSpPr>
          <p:nvPr>
            <p:ph type="title"/>
          </p:nvPr>
        </p:nvSpPr>
        <p:spPr/>
        <p:txBody>
          <a:bodyPr/>
          <a:lstStyle/>
          <a:p>
            <a:pPr algn="ctr"/>
            <a:r>
              <a:rPr lang="en-IN" dirty="0"/>
              <a:t>Continue</a:t>
            </a:r>
          </a:p>
        </p:txBody>
      </p:sp>
      <p:sp>
        <p:nvSpPr>
          <p:cNvPr id="4" name="TextBox 3">
            <a:extLst>
              <a:ext uri="{FF2B5EF4-FFF2-40B4-BE49-F238E27FC236}">
                <a16:creationId xmlns:a16="http://schemas.microsoft.com/office/drawing/2014/main" id="{389A20DE-6AC6-89B7-A18A-52ED47B0E7CD}"/>
              </a:ext>
            </a:extLst>
          </p:cNvPr>
          <p:cNvSpPr txBox="1"/>
          <p:nvPr/>
        </p:nvSpPr>
        <p:spPr>
          <a:xfrm>
            <a:off x="1294598" y="2259512"/>
            <a:ext cx="9663763" cy="3453189"/>
          </a:xfrm>
          <a:prstGeom prst="rect">
            <a:avLst/>
          </a:prstGeom>
          <a:noFill/>
        </p:spPr>
        <p:txBody>
          <a:bodyPr wrap="square">
            <a:spAutoFit/>
          </a:bodyPr>
          <a:lstStyle/>
          <a:p>
            <a:pPr>
              <a:lnSpc>
                <a:spcPct val="107000"/>
              </a:lnSpc>
              <a:spcAft>
                <a:spcPts val="800"/>
              </a:spcAft>
            </a:pPr>
            <a:r>
              <a:rPr lang="en-IN" kern="100" dirty="0">
                <a:latin typeface="Satki subheading"/>
                <a:ea typeface="Calibri" panose="020F0502020204030204" pitchFamily="34" charset="0"/>
                <a:cs typeface="Times New Roman" panose="02020603050405020304" pitchFamily="18" charset="0"/>
              </a:rPr>
              <a:t>3.</a:t>
            </a:r>
            <a:r>
              <a:rPr lang="en-IN" sz="1800" kern="100" dirty="0">
                <a:effectLst/>
                <a:latin typeface="Satki subheading"/>
                <a:ea typeface="Calibri" panose="020F0502020204030204" pitchFamily="34" charset="0"/>
                <a:cs typeface="Times New Roman" panose="02020603050405020304" pitchFamily="18" charset="0"/>
              </a:rPr>
              <a:t>  </a:t>
            </a:r>
            <a:r>
              <a:rPr lang="en-IN" sz="1800" b="1" kern="100" dirty="0">
                <a:effectLst/>
                <a:latin typeface="Satki subheading"/>
                <a:ea typeface="Calibri" panose="020F0502020204030204" pitchFamily="34" charset="0"/>
                <a:cs typeface="Times New Roman" panose="02020603050405020304" pitchFamily="18" charset="0"/>
              </a:rPr>
              <a:t>Support Vector Machine (SVM):</a:t>
            </a:r>
            <a:endParaRPr lang="en-IN" sz="1800" kern="100" dirty="0">
              <a:effectLst/>
              <a:latin typeface="Satki subheading"/>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kern="100" dirty="0">
                <a:effectLst/>
                <a:latin typeface="Satki subheading"/>
                <a:ea typeface="Calibri" panose="020F0502020204030204" pitchFamily="34" charset="0"/>
                <a:cs typeface="Times New Roman" panose="02020603050405020304" pitchFamily="18" charset="0"/>
              </a:rPr>
              <a:t>It aims to find a hyperplane (decision boundary) that best separates data points of different classes in high-dimensional space. This hyperplane maximizes the margin between the classes.</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err="1">
                <a:effectLst/>
                <a:latin typeface="Satki subheading"/>
                <a:ea typeface="Calibri" panose="020F0502020204030204" pitchFamily="34" charset="0"/>
                <a:cs typeface="Times New Roman" panose="02020603050405020304" pitchFamily="18" charset="0"/>
              </a:rPr>
              <a:t>GridSearchCV</a:t>
            </a:r>
            <a:r>
              <a:rPr lang="en-IN" sz="1800" kern="100" dirty="0">
                <a:effectLst/>
                <a:latin typeface="Satki subheading"/>
                <a:ea typeface="Calibri" panose="020F0502020204030204" pitchFamily="34" charset="0"/>
                <a:cs typeface="Times New Roman" panose="02020603050405020304" pitchFamily="18" charset="0"/>
              </a:rPr>
              <a:t>: Similar to the other models, it performs a grid search to find the best hyperparameters for the SVM model. It tries different combinations of C (regularization parameter), kernel (function used for non-linear data), and gamma (parameter controlling the influence of data points).</a:t>
            </a: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Satki subheading"/>
                <a:ea typeface="Calibri" panose="020F0502020204030204" pitchFamily="34" charset="0"/>
                <a:cs typeface="Times New Roman" panose="02020603050405020304" pitchFamily="18" charset="0"/>
              </a:rPr>
              <a:t>Evaluation</a:t>
            </a:r>
            <a:r>
              <a:rPr lang="en-IN" sz="1800" kern="100" dirty="0">
                <a:effectLst/>
                <a:latin typeface="Satki subheading"/>
                <a:ea typeface="Calibri" panose="020F0502020204030204" pitchFamily="34" charset="0"/>
                <a:cs typeface="Times New Roman" panose="02020603050405020304" pitchFamily="18" charset="0"/>
              </a:rPr>
              <a:t>: After finding the best parameters, the code uses the trained model (</a:t>
            </a:r>
            <a:r>
              <a:rPr lang="en-IN" sz="1800" kern="100" dirty="0" err="1">
                <a:effectLst/>
                <a:latin typeface="Satki subheading"/>
                <a:ea typeface="Calibri" panose="020F0502020204030204" pitchFamily="34" charset="0"/>
                <a:cs typeface="Times New Roman" panose="02020603050405020304" pitchFamily="18" charset="0"/>
              </a:rPr>
              <a:t>svm_best</a:t>
            </a:r>
            <a:r>
              <a:rPr lang="en-IN" sz="1800" kern="100" dirty="0">
                <a:effectLst/>
                <a:latin typeface="Satki subheading"/>
                <a:ea typeface="Calibri" panose="020F0502020204030204" pitchFamily="34" charset="0"/>
                <a:cs typeface="Times New Roman" panose="02020603050405020304" pitchFamily="18" charset="0"/>
              </a:rPr>
              <a:t>) to make predictions and calculates the accuracy and classification report on the testing set.</a:t>
            </a:r>
          </a:p>
          <a:p>
            <a:pPr>
              <a:lnSpc>
                <a:spcPct val="107000"/>
              </a:lnSpc>
              <a:spcAft>
                <a:spcPts val="800"/>
              </a:spcAft>
            </a:pPr>
            <a:r>
              <a:rPr lang="en-IN" sz="1800" kern="100" dirty="0">
                <a:effectLst/>
                <a:latin typeface="Satki subheading"/>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561151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93963-FACA-3501-C693-C4AE402CA205}"/>
              </a:ext>
            </a:extLst>
          </p:cNvPr>
          <p:cNvSpPr>
            <a:spLocks noGrp="1"/>
          </p:cNvSpPr>
          <p:nvPr>
            <p:ph type="title"/>
          </p:nvPr>
        </p:nvSpPr>
        <p:spPr/>
        <p:txBody>
          <a:bodyPr/>
          <a:lstStyle/>
          <a:p>
            <a:pPr algn="ctr"/>
            <a:r>
              <a:rPr lang="en-IN" dirty="0"/>
              <a:t>Summary of Applied Models</a:t>
            </a:r>
          </a:p>
        </p:txBody>
      </p:sp>
      <p:sp>
        <p:nvSpPr>
          <p:cNvPr id="4" name="TextBox 3">
            <a:extLst>
              <a:ext uri="{FF2B5EF4-FFF2-40B4-BE49-F238E27FC236}">
                <a16:creationId xmlns:a16="http://schemas.microsoft.com/office/drawing/2014/main" id="{89F1BC89-7EFC-EE83-076D-C373DC8F9FC8}"/>
              </a:ext>
            </a:extLst>
          </p:cNvPr>
          <p:cNvSpPr txBox="1"/>
          <p:nvPr/>
        </p:nvSpPr>
        <p:spPr>
          <a:xfrm>
            <a:off x="1097279" y="2082605"/>
            <a:ext cx="9849051" cy="2862322"/>
          </a:xfrm>
          <a:prstGeom prst="rect">
            <a:avLst/>
          </a:prstGeom>
          <a:noFill/>
        </p:spPr>
        <p:txBody>
          <a:bodyPr wrap="square">
            <a:spAutoFit/>
          </a:bodyPr>
          <a:lstStyle/>
          <a:p>
            <a:r>
              <a:rPr lang="en-US" sz="2800" u="sng" dirty="0">
                <a:latin typeface="Book Antiqua" panose="02040602050305030304" pitchFamily="18" charset="0"/>
              </a:rPr>
              <a:t>Techniques Used:</a:t>
            </a:r>
          </a:p>
          <a:p>
            <a:endParaRPr lang="en-US" sz="2800" u="sng" dirty="0">
              <a:latin typeface="Book Antiqua" panose="02040602050305030304" pitchFamily="18" charset="0"/>
            </a:endParaRPr>
          </a:p>
          <a:p>
            <a:pPr marL="342900" indent="-342900">
              <a:buFont typeface="Wingdings" panose="05000000000000000000" pitchFamily="2" charset="2"/>
              <a:buChar char="Ø"/>
            </a:pPr>
            <a:r>
              <a:rPr lang="en-US" sz="2400" dirty="0">
                <a:latin typeface="Book Antiqua" panose="02040602050305030304" pitchFamily="18" charset="0"/>
              </a:rPr>
              <a:t>DECISION TREE</a:t>
            </a:r>
          </a:p>
          <a:p>
            <a:endParaRPr lang="en-US" sz="2400" dirty="0">
              <a:latin typeface="Book Antiqua" panose="02040602050305030304" pitchFamily="18" charset="0"/>
            </a:endParaRPr>
          </a:p>
          <a:p>
            <a:pPr marL="342900" indent="-342900">
              <a:buFont typeface="Wingdings" panose="05000000000000000000" pitchFamily="2" charset="2"/>
              <a:buChar char="Ø"/>
            </a:pPr>
            <a:r>
              <a:rPr lang="en-US" sz="2400" dirty="0">
                <a:latin typeface="Book Antiqua" panose="02040602050305030304" pitchFamily="18" charset="0"/>
              </a:rPr>
              <a:t>RANDOM FOREST</a:t>
            </a:r>
          </a:p>
          <a:p>
            <a:pPr marL="342900" indent="-342900">
              <a:buFont typeface="Wingdings" panose="05000000000000000000" pitchFamily="2" charset="2"/>
              <a:buChar char="Ø"/>
            </a:pPr>
            <a:endParaRPr lang="en-US" sz="2400" dirty="0">
              <a:latin typeface="Book Antiqua" panose="02040602050305030304" pitchFamily="18" charset="0"/>
            </a:endParaRPr>
          </a:p>
          <a:p>
            <a:pPr marL="342900" indent="-342900">
              <a:buFont typeface="Wingdings" panose="05000000000000000000" pitchFamily="2" charset="2"/>
              <a:buChar char="Ø"/>
            </a:pPr>
            <a:r>
              <a:rPr lang="en-US" sz="2400" dirty="0">
                <a:latin typeface="Book Antiqua" panose="02040602050305030304" pitchFamily="18" charset="0"/>
              </a:rPr>
              <a:t>SVM</a:t>
            </a:r>
            <a:endParaRPr lang="en-IN" sz="2800" dirty="0">
              <a:latin typeface="Book Antiqua" panose="02040602050305030304" pitchFamily="18" charset="0"/>
            </a:endParaRPr>
          </a:p>
        </p:txBody>
      </p:sp>
    </p:spTree>
    <p:extLst>
      <p:ext uri="{BB962C8B-B14F-4D97-AF65-F5344CB8AC3E}">
        <p14:creationId xmlns:p14="http://schemas.microsoft.com/office/powerpoint/2010/main" val="216448458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B9BC1-8E99-3DCF-40EC-313394FC9AD0}"/>
              </a:ext>
            </a:extLst>
          </p:cNvPr>
          <p:cNvSpPr>
            <a:spLocks noGrp="1"/>
          </p:cNvSpPr>
          <p:nvPr>
            <p:ph type="title"/>
          </p:nvPr>
        </p:nvSpPr>
        <p:spPr/>
        <p:txBody>
          <a:bodyPr/>
          <a:lstStyle/>
          <a:p>
            <a:pPr algn="ctr"/>
            <a:r>
              <a:rPr lang="en-IN" dirty="0"/>
              <a:t>Results</a:t>
            </a:r>
          </a:p>
        </p:txBody>
      </p:sp>
      <p:sp>
        <p:nvSpPr>
          <p:cNvPr id="5" name="TextBox 4">
            <a:extLst>
              <a:ext uri="{FF2B5EF4-FFF2-40B4-BE49-F238E27FC236}">
                <a16:creationId xmlns:a16="http://schemas.microsoft.com/office/drawing/2014/main" id="{36172836-BE3E-335B-4081-39A55A6AE4FE}"/>
              </a:ext>
            </a:extLst>
          </p:cNvPr>
          <p:cNvSpPr txBox="1"/>
          <p:nvPr/>
        </p:nvSpPr>
        <p:spPr>
          <a:xfrm>
            <a:off x="1097280" y="2143384"/>
            <a:ext cx="9971773" cy="4004686"/>
          </a:xfrm>
          <a:prstGeom prst="rect">
            <a:avLst/>
          </a:prstGeom>
          <a:noFill/>
        </p:spPr>
        <p:txBody>
          <a:bodyPr wrap="square">
            <a:spAutoFit/>
          </a:bodyPr>
          <a:lstStyle/>
          <a:p>
            <a:pPr>
              <a:lnSpc>
                <a:spcPct val="107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The project aims to predict the price range of mobile phones based on various features.</a:t>
            </a:r>
          </a:p>
          <a:p>
            <a:pPr>
              <a:lnSpc>
                <a:spcPct val="107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600" b="1" kern="100" dirty="0">
                <a:effectLst/>
                <a:latin typeface="Calibri" panose="020F0502020204030204" pitchFamily="34" charset="0"/>
                <a:ea typeface="Calibri" panose="020F0502020204030204" pitchFamily="34" charset="0"/>
                <a:cs typeface="Times New Roman" panose="02020603050405020304" pitchFamily="18" charset="0"/>
              </a:rPr>
              <a:t>Data Preprocessing:</a:t>
            </a: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 </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Data is cleaned and </a:t>
            </a:r>
            <a:r>
              <a:rPr lang="en-IN" sz="1600" kern="100" dirty="0" err="1">
                <a:effectLst/>
                <a:latin typeface="Calibri" panose="020F0502020204030204" pitchFamily="34" charset="0"/>
                <a:ea typeface="Calibri" panose="020F0502020204030204" pitchFamily="34" charset="0"/>
                <a:cs typeface="Times New Roman" panose="02020603050405020304" pitchFamily="18" charset="0"/>
              </a:rPr>
              <a:t>preprocessed</a:t>
            </a: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 to handle missing values and normalize features.</a:t>
            </a:r>
          </a:p>
          <a:p>
            <a:pPr marL="342900" lvl="0" indent="-342900">
              <a:lnSpc>
                <a:spcPct val="107000"/>
              </a:lnSpc>
              <a:spcAft>
                <a:spcPts val="800"/>
              </a:spcAft>
              <a:buFont typeface="+mj-lt"/>
              <a:buAutoNum type="arabicPeriod"/>
              <a:tabLst>
                <a:tab pos="457200" algn="l"/>
              </a:tabLst>
            </a:pPr>
            <a:r>
              <a:rPr lang="en-IN" sz="1600" b="1" kern="100" dirty="0">
                <a:effectLst/>
                <a:latin typeface="Calibri" panose="020F0502020204030204" pitchFamily="34" charset="0"/>
                <a:ea typeface="Calibri" panose="020F0502020204030204" pitchFamily="34" charset="0"/>
                <a:cs typeface="Times New Roman" panose="02020603050405020304" pitchFamily="18" charset="0"/>
              </a:rPr>
              <a:t>Model Selection and Training:</a:t>
            </a: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 </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Three machine learning models are used: Decision Tree, Random Forest, and Support Vector Machine.</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Hyperparameter tuning is performed using Grid Search to optimize the performance of each model.</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Models are trained on the </a:t>
            </a:r>
            <a:r>
              <a:rPr lang="en-IN" sz="1600" kern="100" dirty="0" err="1">
                <a:effectLst/>
                <a:latin typeface="Calibri" panose="020F0502020204030204" pitchFamily="34" charset="0"/>
                <a:ea typeface="Calibri" panose="020F0502020204030204" pitchFamily="34" charset="0"/>
                <a:cs typeface="Times New Roman" panose="02020603050405020304" pitchFamily="18" charset="0"/>
              </a:rPr>
              <a:t>preprocessed</a:t>
            </a: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 data.</a:t>
            </a:r>
          </a:p>
          <a:p>
            <a:pPr marL="342900" lvl="0" indent="-342900">
              <a:lnSpc>
                <a:spcPct val="107000"/>
              </a:lnSpc>
              <a:spcAft>
                <a:spcPts val="800"/>
              </a:spcAft>
              <a:buFont typeface="+mj-lt"/>
              <a:buAutoNum type="arabicPeriod"/>
              <a:tabLst>
                <a:tab pos="457200" algn="l"/>
              </a:tabLst>
            </a:pPr>
            <a:r>
              <a:rPr lang="en-IN" sz="1600" b="1" kern="100" dirty="0">
                <a:effectLst/>
                <a:latin typeface="Calibri" panose="020F0502020204030204" pitchFamily="34" charset="0"/>
                <a:ea typeface="Calibri" panose="020F0502020204030204" pitchFamily="34" charset="0"/>
                <a:cs typeface="Times New Roman" panose="02020603050405020304" pitchFamily="18" charset="0"/>
              </a:rPr>
              <a:t>Model Evaluation:</a:t>
            </a: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 </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The trained models are evaluated on a held-out test set using metrics like accuracy and classification report.</a:t>
            </a:r>
          </a:p>
          <a:p>
            <a:pPr marL="342900" lvl="0" indent="-342900">
              <a:lnSpc>
                <a:spcPct val="107000"/>
              </a:lnSpc>
              <a:spcAft>
                <a:spcPts val="800"/>
              </a:spcAft>
              <a:buFont typeface="+mj-lt"/>
              <a:buAutoNum type="arabicPeriod"/>
              <a:tabLst>
                <a:tab pos="457200" algn="l"/>
              </a:tabLst>
            </a:pPr>
            <a:r>
              <a:rPr lang="en-IN" sz="1600" b="1" kern="100" dirty="0">
                <a:effectLst/>
                <a:latin typeface="Calibri" panose="020F0502020204030204" pitchFamily="34" charset="0"/>
                <a:ea typeface="Calibri" panose="020F0502020204030204" pitchFamily="34" charset="0"/>
                <a:cs typeface="Times New Roman" panose="02020603050405020304" pitchFamily="18" charset="0"/>
              </a:rPr>
              <a:t>Model Comparison:</a:t>
            </a: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 </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The accuracies of the three models are compared to identify the best-performing model.</a:t>
            </a:r>
          </a:p>
        </p:txBody>
      </p:sp>
    </p:spTree>
    <p:extLst>
      <p:ext uri="{BB962C8B-B14F-4D97-AF65-F5344CB8AC3E}">
        <p14:creationId xmlns:p14="http://schemas.microsoft.com/office/powerpoint/2010/main" val="206774084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E9D72-99A2-138A-7799-93813B1C3DC4}"/>
              </a:ext>
            </a:extLst>
          </p:cNvPr>
          <p:cNvSpPr>
            <a:spLocks noGrp="1"/>
          </p:cNvSpPr>
          <p:nvPr>
            <p:ph type="title"/>
          </p:nvPr>
        </p:nvSpPr>
        <p:spPr/>
        <p:txBody>
          <a:bodyPr/>
          <a:lstStyle/>
          <a:p>
            <a:pPr algn="ctr"/>
            <a:r>
              <a:rPr lang="en-IN" dirty="0"/>
              <a:t>CONCLUSION</a:t>
            </a:r>
          </a:p>
        </p:txBody>
      </p:sp>
      <p:sp>
        <p:nvSpPr>
          <p:cNvPr id="4" name="TextBox 3">
            <a:extLst>
              <a:ext uri="{FF2B5EF4-FFF2-40B4-BE49-F238E27FC236}">
                <a16:creationId xmlns:a16="http://schemas.microsoft.com/office/drawing/2014/main" id="{9B6F952B-1D11-CDB1-0406-A2102D0E375E}"/>
              </a:ext>
            </a:extLst>
          </p:cNvPr>
          <p:cNvSpPr txBox="1"/>
          <p:nvPr/>
        </p:nvSpPr>
        <p:spPr>
          <a:xfrm>
            <a:off x="1066800" y="1925757"/>
            <a:ext cx="10058399" cy="4855240"/>
          </a:xfrm>
          <a:prstGeom prst="rect">
            <a:avLst/>
          </a:prstGeom>
          <a:noFill/>
        </p:spPr>
        <p:txBody>
          <a:bodyPr wrap="square">
            <a:spAutoFit/>
          </a:bodyPr>
          <a:lstStyle/>
          <a:p>
            <a:pPr>
              <a:lnSpc>
                <a:spcPct val="107000"/>
              </a:lnSpc>
              <a:spcAft>
                <a:spcPts val="800"/>
              </a:spcAft>
            </a:pPr>
            <a:r>
              <a:rPr lang="en-US" kern="100" dirty="0">
                <a:effectLst/>
                <a:latin typeface="Satki subheading"/>
                <a:ea typeface="Calibri" panose="020F0502020204030204" pitchFamily="34" charset="0"/>
                <a:cs typeface="Times New Roman" panose="02020603050405020304" pitchFamily="18" charset="0"/>
              </a:rPr>
              <a:t>The </a:t>
            </a:r>
            <a:r>
              <a:rPr lang="en-US" kern="100" dirty="0" err="1">
                <a:effectLst/>
                <a:latin typeface="Satki subheading"/>
                <a:ea typeface="Calibri" panose="020F0502020204030204" pitchFamily="34" charset="0"/>
                <a:cs typeface="Times New Roman" panose="02020603050405020304" pitchFamily="18" charset="0"/>
              </a:rPr>
              <a:t>price_range</a:t>
            </a:r>
            <a:r>
              <a:rPr lang="en-US" kern="100" dirty="0">
                <a:effectLst/>
                <a:latin typeface="Satki subheading"/>
                <a:ea typeface="Calibri" panose="020F0502020204030204" pitchFamily="34" charset="0"/>
                <a:cs typeface="Times New Roman" panose="02020603050405020304" pitchFamily="18" charset="0"/>
              </a:rPr>
              <a:t> variable in the dataset is a categorical indicating the price category of the mobile phones. </a:t>
            </a:r>
          </a:p>
          <a:p>
            <a:pPr>
              <a:lnSpc>
                <a:spcPct val="107000"/>
              </a:lnSpc>
              <a:spcAft>
                <a:spcPts val="800"/>
              </a:spcAft>
            </a:pPr>
            <a:r>
              <a:rPr lang="en-US" kern="100" dirty="0">
                <a:effectLst/>
                <a:latin typeface="Satki subheading"/>
                <a:ea typeface="Calibri" panose="020F0502020204030204" pitchFamily="34" charset="0"/>
                <a:cs typeface="Times New Roman" panose="02020603050405020304" pitchFamily="18" charset="0"/>
              </a:rPr>
              <a:t>These likely represent discrete price brackets rather than the actual price. For instance: </a:t>
            </a:r>
          </a:p>
          <a:p>
            <a:pPr>
              <a:lnSpc>
                <a:spcPct val="107000"/>
              </a:lnSpc>
              <a:spcAft>
                <a:spcPts val="800"/>
              </a:spcAft>
            </a:pPr>
            <a:br>
              <a:rPr lang="en-US" kern="100" dirty="0">
                <a:effectLst/>
                <a:latin typeface="Satki subheading"/>
                <a:ea typeface="Calibri" panose="020F0502020204030204" pitchFamily="34" charset="0"/>
                <a:cs typeface="Times New Roman" panose="02020603050405020304" pitchFamily="18" charset="0"/>
              </a:rPr>
            </a:br>
            <a:r>
              <a:rPr lang="en-US" b="1" kern="100" dirty="0">
                <a:effectLst/>
                <a:latin typeface="Satki subheading"/>
                <a:ea typeface="Calibri" panose="020F0502020204030204" pitchFamily="34" charset="0"/>
                <a:cs typeface="Times New Roman" panose="02020603050405020304" pitchFamily="18" charset="0"/>
              </a:rPr>
              <a:t> 0- might represent low-cost phones,</a:t>
            </a:r>
          </a:p>
          <a:p>
            <a:pPr>
              <a:lnSpc>
                <a:spcPct val="107000"/>
              </a:lnSpc>
              <a:spcAft>
                <a:spcPts val="800"/>
              </a:spcAft>
            </a:pPr>
            <a:r>
              <a:rPr lang="en-US" b="1" kern="100" dirty="0">
                <a:effectLst/>
                <a:latin typeface="Satki subheading"/>
                <a:ea typeface="Calibri" panose="020F0502020204030204" pitchFamily="34" charset="0"/>
                <a:cs typeface="Times New Roman" panose="02020603050405020304" pitchFamily="18" charset="0"/>
              </a:rPr>
              <a:t> 1- mid-range phones,</a:t>
            </a:r>
          </a:p>
          <a:p>
            <a:pPr>
              <a:lnSpc>
                <a:spcPct val="107000"/>
              </a:lnSpc>
              <a:spcAft>
                <a:spcPts val="800"/>
              </a:spcAft>
            </a:pPr>
            <a:r>
              <a:rPr lang="en-US" b="1" kern="100" dirty="0">
                <a:effectLst/>
                <a:latin typeface="Satki subheading"/>
                <a:ea typeface="Calibri" panose="020F0502020204030204" pitchFamily="34" charset="0"/>
                <a:cs typeface="Times New Roman" panose="02020603050405020304" pitchFamily="18" charset="0"/>
              </a:rPr>
              <a:t> 2- upper mid-range phones, and</a:t>
            </a:r>
          </a:p>
          <a:p>
            <a:pPr>
              <a:lnSpc>
                <a:spcPct val="107000"/>
              </a:lnSpc>
              <a:spcAft>
                <a:spcPts val="800"/>
              </a:spcAft>
            </a:pPr>
            <a:r>
              <a:rPr lang="en-US" b="1" kern="100" dirty="0">
                <a:effectLst/>
                <a:latin typeface="Satki subheading"/>
                <a:ea typeface="Calibri" panose="020F0502020204030204" pitchFamily="34" charset="0"/>
                <a:cs typeface="Times New Roman" panose="02020603050405020304" pitchFamily="18" charset="0"/>
              </a:rPr>
              <a:t> 3- high-end phones</a:t>
            </a:r>
            <a:r>
              <a:rPr lang="en-US" kern="100" dirty="0">
                <a:effectLst/>
                <a:latin typeface="Satki subheading"/>
                <a:ea typeface="Calibri" panose="020F0502020204030204" pitchFamily="34" charset="0"/>
                <a:cs typeface="Times New Roman" panose="02020603050405020304" pitchFamily="18" charset="0"/>
              </a:rPr>
              <a:t>.</a:t>
            </a:r>
          </a:p>
          <a:p>
            <a:pPr>
              <a:lnSpc>
                <a:spcPct val="107000"/>
              </a:lnSpc>
              <a:spcAft>
                <a:spcPts val="800"/>
              </a:spcAft>
            </a:pPr>
            <a:endParaRPr lang="en-US" kern="100" dirty="0">
              <a:effectLst/>
              <a:latin typeface="Satki subheading"/>
              <a:ea typeface="Calibri" panose="020F0502020204030204" pitchFamily="34" charset="0"/>
              <a:cs typeface="Times New Roman" panose="02020603050405020304" pitchFamily="18" charset="0"/>
            </a:endParaRPr>
          </a:p>
          <a:p>
            <a:pPr>
              <a:lnSpc>
                <a:spcPct val="107000"/>
              </a:lnSpc>
              <a:spcAft>
                <a:spcPts val="800"/>
              </a:spcAft>
            </a:pPr>
            <a:r>
              <a:rPr lang="en-US" kern="100" dirty="0">
                <a:effectLst/>
                <a:latin typeface="Satki subheading"/>
                <a:ea typeface="Calibri" panose="020F0502020204030204" pitchFamily="34" charset="0"/>
                <a:cs typeface="Times New Roman" panose="02020603050405020304" pitchFamily="18" charset="0"/>
              </a:rPr>
              <a:t>Since it is categorical, this variable does not require scaling like continuous variables; it serves as the target label for classification.</a:t>
            </a:r>
          </a:p>
          <a:p>
            <a:pPr>
              <a:lnSpc>
                <a:spcPct val="107000"/>
              </a:lnSpc>
              <a:spcAft>
                <a:spcPts val="800"/>
              </a:spcAft>
            </a:pPr>
            <a:r>
              <a:rPr lang="en-IN" kern="100" dirty="0">
                <a:effectLst/>
                <a:latin typeface="Satki subheading"/>
                <a:ea typeface="Calibri" panose="020F0502020204030204" pitchFamily="34" charset="0"/>
                <a:cs typeface="Times New Roman" panose="02020603050405020304" pitchFamily="18" charset="0"/>
              </a:rPr>
              <a:t>The goal is to build a reliable model that can accurately predict the price range of a mobile phone based on its features, aiding in decision-making and market analysis.</a:t>
            </a:r>
          </a:p>
          <a:p>
            <a:pPr>
              <a:lnSpc>
                <a:spcPct val="107000"/>
              </a:lnSpc>
              <a:spcAft>
                <a:spcPts val="800"/>
              </a:spcAft>
            </a:pPr>
            <a:r>
              <a:rPr lang="en-IN" kern="100" dirty="0">
                <a:effectLst/>
                <a:latin typeface="Satki subheading"/>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681238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8615C-550B-BD0F-7793-EEBF5688C6EE}"/>
              </a:ext>
            </a:extLst>
          </p:cNvPr>
          <p:cNvSpPr>
            <a:spLocks noGrp="1"/>
          </p:cNvSpPr>
          <p:nvPr>
            <p:ph type="title"/>
          </p:nvPr>
        </p:nvSpPr>
        <p:spPr/>
        <p:txBody>
          <a:bodyPr/>
          <a:lstStyle/>
          <a:p>
            <a:pPr algn="ctr"/>
            <a:r>
              <a:rPr lang="en-IN" b="0" dirty="0">
                <a:solidFill>
                  <a:schemeClr val="tx2">
                    <a:lumMod val="50000"/>
                  </a:schemeClr>
                </a:solidFill>
                <a:effectLst/>
                <a:cs typeface="Times New Roman" panose="02020603050405020304" pitchFamily="18" charset="0"/>
              </a:rPr>
              <a:t>Mobile Price Prediction</a:t>
            </a:r>
            <a:endParaRPr lang="en-IN" dirty="0"/>
          </a:p>
        </p:txBody>
      </p:sp>
      <p:sp>
        <p:nvSpPr>
          <p:cNvPr id="3" name="Content Placeholder 2">
            <a:extLst>
              <a:ext uri="{FF2B5EF4-FFF2-40B4-BE49-F238E27FC236}">
                <a16:creationId xmlns:a16="http://schemas.microsoft.com/office/drawing/2014/main" id="{5EB771EC-C947-AEE9-6941-BB4A0C4A4FBA}"/>
              </a:ext>
            </a:extLst>
          </p:cNvPr>
          <p:cNvSpPr>
            <a:spLocks noGrp="1"/>
          </p:cNvSpPr>
          <p:nvPr>
            <p:ph idx="1"/>
          </p:nvPr>
        </p:nvSpPr>
        <p:spPr/>
        <p:txBody>
          <a:bodyPr/>
          <a:lstStyle/>
          <a:p>
            <a:r>
              <a:rPr lang="en-IN" dirty="0"/>
              <a:t>LIBRARIES USED:</a:t>
            </a:r>
          </a:p>
          <a:p>
            <a:pPr>
              <a:lnSpc>
                <a:spcPts val="1425"/>
              </a:lnSpc>
            </a:pPr>
            <a:r>
              <a:rPr lang="en-IN" b="0" dirty="0">
                <a:solidFill>
                  <a:srgbClr val="C586C0"/>
                </a:solidFill>
                <a:effectLst/>
                <a:latin typeface="Consolas" panose="020B0609020204030204" pitchFamily="49" charset="0"/>
              </a:rPr>
              <a:t>import</a:t>
            </a:r>
            <a:r>
              <a:rPr lang="en-IN" b="0" dirty="0">
                <a:solidFill>
                  <a:srgbClr val="CCCCCC"/>
                </a:solidFill>
                <a:effectLst/>
                <a:latin typeface="Consolas" panose="020B0609020204030204" pitchFamily="49" charset="0"/>
              </a:rPr>
              <a:t> </a:t>
            </a:r>
            <a:r>
              <a:rPr lang="en-IN" b="0" dirty="0">
                <a:solidFill>
                  <a:srgbClr val="4EC9B0"/>
                </a:solidFill>
                <a:effectLst/>
                <a:latin typeface="Consolas" panose="020B0609020204030204" pitchFamily="49" charset="0"/>
              </a:rPr>
              <a:t>pandas</a:t>
            </a:r>
            <a:r>
              <a:rPr lang="en-IN" b="0" dirty="0">
                <a:solidFill>
                  <a:srgbClr val="CCCCCC"/>
                </a:solidFill>
                <a:effectLst/>
                <a:latin typeface="Consolas" panose="020B0609020204030204" pitchFamily="49" charset="0"/>
              </a:rPr>
              <a:t> </a:t>
            </a:r>
            <a:r>
              <a:rPr lang="en-IN" b="0" dirty="0">
                <a:solidFill>
                  <a:srgbClr val="C586C0"/>
                </a:solidFill>
                <a:effectLst/>
                <a:latin typeface="Consolas" panose="020B0609020204030204" pitchFamily="49" charset="0"/>
              </a:rPr>
              <a:t>as</a:t>
            </a:r>
            <a:r>
              <a:rPr lang="en-IN" b="0" dirty="0">
                <a:solidFill>
                  <a:srgbClr val="CCCCCC"/>
                </a:solidFill>
                <a:effectLst/>
                <a:latin typeface="Consolas" panose="020B0609020204030204" pitchFamily="49" charset="0"/>
              </a:rPr>
              <a:t> </a:t>
            </a:r>
            <a:r>
              <a:rPr lang="en-IN" b="0" dirty="0">
                <a:solidFill>
                  <a:srgbClr val="4EC9B0"/>
                </a:solidFill>
                <a:effectLst/>
                <a:latin typeface="Consolas" panose="020B0609020204030204" pitchFamily="49" charset="0"/>
              </a:rPr>
              <a:t>pd</a:t>
            </a:r>
            <a:endParaRPr lang="en-IN" b="0" dirty="0">
              <a:solidFill>
                <a:srgbClr val="CCCCCC"/>
              </a:solidFill>
              <a:effectLst/>
              <a:latin typeface="Consolas" panose="020B0609020204030204" pitchFamily="49" charset="0"/>
            </a:endParaRPr>
          </a:p>
          <a:p>
            <a:pPr>
              <a:lnSpc>
                <a:spcPts val="1425"/>
              </a:lnSpc>
            </a:pPr>
            <a:r>
              <a:rPr lang="en-IN" b="0" dirty="0">
                <a:solidFill>
                  <a:srgbClr val="C586C0"/>
                </a:solidFill>
                <a:effectLst/>
                <a:latin typeface="Consolas" panose="020B0609020204030204" pitchFamily="49" charset="0"/>
              </a:rPr>
              <a:t>import</a:t>
            </a:r>
            <a:r>
              <a:rPr lang="en-IN" b="0" dirty="0">
                <a:solidFill>
                  <a:srgbClr val="CCCCCC"/>
                </a:solidFill>
                <a:effectLst/>
                <a:latin typeface="Consolas" panose="020B0609020204030204" pitchFamily="49" charset="0"/>
              </a:rPr>
              <a:t> </a:t>
            </a:r>
            <a:r>
              <a:rPr lang="en-IN" b="0" dirty="0" err="1">
                <a:solidFill>
                  <a:srgbClr val="CCCCCC"/>
                </a:solidFill>
                <a:effectLst/>
                <a:latin typeface="Consolas" panose="020B0609020204030204" pitchFamily="49" charset="0"/>
              </a:rPr>
              <a:t>numpy</a:t>
            </a:r>
            <a:r>
              <a:rPr lang="en-IN" b="0" dirty="0">
                <a:solidFill>
                  <a:srgbClr val="CCCCCC"/>
                </a:solidFill>
                <a:effectLst/>
                <a:latin typeface="Consolas" panose="020B0609020204030204" pitchFamily="49" charset="0"/>
              </a:rPr>
              <a:t> </a:t>
            </a:r>
            <a:r>
              <a:rPr lang="en-IN" b="0" dirty="0">
                <a:solidFill>
                  <a:srgbClr val="C586C0"/>
                </a:solidFill>
                <a:effectLst/>
                <a:latin typeface="Consolas" panose="020B0609020204030204" pitchFamily="49" charset="0"/>
              </a:rPr>
              <a:t>as</a:t>
            </a:r>
            <a:r>
              <a:rPr lang="en-IN" b="0" dirty="0">
                <a:solidFill>
                  <a:srgbClr val="CCCCCC"/>
                </a:solidFill>
                <a:effectLst/>
                <a:latin typeface="Consolas" panose="020B0609020204030204" pitchFamily="49" charset="0"/>
              </a:rPr>
              <a:t> </a:t>
            </a:r>
            <a:r>
              <a:rPr lang="en-IN" b="0" dirty="0">
                <a:solidFill>
                  <a:srgbClr val="4EC9B0"/>
                </a:solidFill>
                <a:effectLst/>
                <a:latin typeface="Consolas" panose="020B0609020204030204" pitchFamily="49" charset="0"/>
              </a:rPr>
              <a:t>np</a:t>
            </a:r>
            <a:endParaRPr lang="en-IN" b="0" dirty="0">
              <a:solidFill>
                <a:srgbClr val="CCCCCC"/>
              </a:solidFill>
              <a:effectLst/>
              <a:latin typeface="Consolas" panose="020B0609020204030204" pitchFamily="49" charset="0"/>
            </a:endParaRPr>
          </a:p>
          <a:p>
            <a:pPr>
              <a:lnSpc>
                <a:spcPts val="1425"/>
              </a:lnSpc>
            </a:pPr>
            <a:r>
              <a:rPr lang="en-IN" b="0" dirty="0">
                <a:solidFill>
                  <a:srgbClr val="C586C0"/>
                </a:solidFill>
                <a:effectLst/>
                <a:latin typeface="Consolas" panose="020B0609020204030204" pitchFamily="49" charset="0"/>
              </a:rPr>
              <a:t>import</a:t>
            </a:r>
            <a:r>
              <a:rPr lang="en-IN" b="0" dirty="0">
                <a:solidFill>
                  <a:srgbClr val="CCCCCC"/>
                </a:solidFill>
                <a:effectLst/>
                <a:latin typeface="Consolas" panose="020B0609020204030204" pitchFamily="49" charset="0"/>
              </a:rPr>
              <a:t> </a:t>
            </a:r>
            <a:r>
              <a:rPr lang="en-IN" b="0" dirty="0" err="1">
                <a:solidFill>
                  <a:srgbClr val="4EC9B0"/>
                </a:solidFill>
                <a:effectLst/>
                <a:latin typeface="Consolas" panose="020B0609020204030204" pitchFamily="49" charset="0"/>
              </a:rPr>
              <a:t>matplotlib</a:t>
            </a:r>
            <a:r>
              <a:rPr lang="en-IN" b="0" dirty="0" err="1">
                <a:solidFill>
                  <a:srgbClr val="CCCCCC"/>
                </a:solidFill>
                <a:effectLst/>
                <a:latin typeface="Consolas" panose="020B0609020204030204" pitchFamily="49" charset="0"/>
              </a:rPr>
              <a:t>.</a:t>
            </a:r>
            <a:r>
              <a:rPr lang="en-IN" b="0" dirty="0" err="1">
                <a:solidFill>
                  <a:srgbClr val="4EC9B0"/>
                </a:solidFill>
                <a:effectLst/>
                <a:latin typeface="Consolas" panose="020B0609020204030204" pitchFamily="49" charset="0"/>
              </a:rPr>
              <a:t>pyplot</a:t>
            </a:r>
            <a:r>
              <a:rPr lang="en-IN" b="0" dirty="0">
                <a:solidFill>
                  <a:srgbClr val="CCCCCC"/>
                </a:solidFill>
                <a:effectLst/>
                <a:latin typeface="Consolas" panose="020B0609020204030204" pitchFamily="49" charset="0"/>
              </a:rPr>
              <a:t> </a:t>
            </a:r>
            <a:r>
              <a:rPr lang="en-IN" b="0" dirty="0">
                <a:solidFill>
                  <a:srgbClr val="C586C0"/>
                </a:solidFill>
                <a:effectLst/>
                <a:latin typeface="Consolas" panose="020B0609020204030204" pitchFamily="49" charset="0"/>
              </a:rPr>
              <a:t>as</a:t>
            </a:r>
            <a:r>
              <a:rPr lang="en-IN" b="0" dirty="0">
                <a:solidFill>
                  <a:srgbClr val="CCCCCC"/>
                </a:solidFill>
                <a:effectLst/>
                <a:latin typeface="Consolas" panose="020B0609020204030204" pitchFamily="49" charset="0"/>
              </a:rPr>
              <a:t> </a:t>
            </a:r>
            <a:r>
              <a:rPr lang="en-IN" b="0" dirty="0" err="1">
                <a:solidFill>
                  <a:srgbClr val="4EC9B0"/>
                </a:solidFill>
                <a:effectLst/>
                <a:latin typeface="Consolas" panose="020B0609020204030204" pitchFamily="49" charset="0"/>
              </a:rPr>
              <a:t>plt</a:t>
            </a:r>
            <a:endParaRPr lang="en-IN" b="0" dirty="0">
              <a:solidFill>
                <a:srgbClr val="CCCCCC"/>
              </a:solidFill>
              <a:effectLst/>
              <a:latin typeface="Consolas" panose="020B0609020204030204" pitchFamily="49" charset="0"/>
            </a:endParaRPr>
          </a:p>
          <a:p>
            <a:pPr>
              <a:lnSpc>
                <a:spcPts val="1425"/>
              </a:lnSpc>
            </a:pPr>
            <a:r>
              <a:rPr lang="en-IN" b="0" dirty="0">
                <a:solidFill>
                  <a:srgbClr val="C586C0"/>
                </a:solidFill>
                <a:effectLst/>
                <a:latin typeface="Consolas" panose="020B0609020204030204" pitchFamily="49" charset="0"/>
              </a:rPr>
              <a:t>import</a:t>
            </a:r>
            <a:r>
              <a:rPr lang="en-IN" b="0" dirty="0">
                <a:solidFill>
                  <a:srgbClr val="CCCCCC"/>
                </a:solidFill>
                <a:effectLst/>
                <a:latin typeface="Consolas" panose="020B0609020204030204" pitchFamily="49" charset="0"/>
              </a:rPr>
              <a:t> </a:t>
            </a:r>
            <a:r>
              <a:rPr lang="en-IN" b="0" dirty="0">
                <a:solidFill>
                  <a:srgbClr val="4EC9B0"/>
                </a:solidFill>
                <a:effectLst/>
                <a:latin typeface="Consolas" panose="020B0609020204030204" pitchFamily="49" charset="0"/>
              </a:rPr>
              <a:t>seaborn</a:t>
            </a:r>
            <a:r>
              <a:rPr lang="en-IN" b="0" dirty="0">
                <a:solidFill>
                  <a:srgbClr val="CCCCCC"/>
                </a:solidFill>
                <a:effectLst/>
                <a:latin typeface="Consolas" panose="020B0609020204030204" pitchFamily="49" charset="0"/>
              </a:rPr>
              <a:t> </a:t>
            </a:r>
            <a:r>
              <a:rPr lang="en-IN" b="0" dirty="0">
                <a:solidFill>
                  <a:srgbClr val="C586C0"/>
                </a:solidFill>
                <a:effectLst/>
                <a:latin typeface="Consolas" panose="020B0609020204030204" pitchFamily="49" charset="0"/>
              </a:rPr>
              <a:t>as</a:t>
            </a:r>
            <a:r>
              <a:rPr lang="en-IN" b="0" dirty="0">
                <a:solidFill>
                  <a:srgbClr val="CCCCCC"/>
                </a:solidFill>
                <a:effectLst/>
                <a:latin typeface="Consolas" panose="020B0609020204030204" pitchFamily="49" charset="0"/>
              </a:rPr>
              <a:t> </a:t>
            </a:r>
            <a:r>
              <a:rPr lang="en-IN" b="0" dirty="0" err="1">
                <a:solidFill>
                  <a:srgbClr val="4EC9B0"/>
                </a:solidFill>
                <a:effectLst/>
                <a:latin typeface="Consolas" panose="020B0609020204030204" pitchFamily="49" charset="0"/>
              </a:rPr>
              <a:t>sns</a:t>
            </a:r>
            <a:endParaRPr lang="en-IN" b="0" dirty="0">
              <a:solidFill>
                <a:srgbClr val="CCCCCC"/>
              </a:solidFill>
              <a:effectLst/>
              <a:latin typeface="Consolas" panose="020B0609020204030204" pitchFamily="49" charset="0"/>
            </a:endParaRPr>
          </a:p>
          <a:p>
            <a:pPr>
              <a:lnSpc>
                <a:spcPts val="1425"/>
              </a:lnSpc>
            </a:pPr>
            <a:r>
              <a:rPr lang="en-IN" b="0" dirty="0">
                <a:solidFill>
                  <a:srgbClr val="C586C0"/>
                </a:solidFill>
                <a:effectLst/>
                <a:latin typeface="Consolas" panose="020B0609020204030204" pitchFamily="49" charset="0"/>
              </a:rPr>
              <a:t>from</a:t>
            </a:r>
            <a:r>
              <a:rPr lang="en-IN" b="0" dirty="0">
                <a:solidFill>
                  <a:srgbClr val="CCCCCC"/>
                </a:solidFill>
                <a:effectLst/>
                <a:latin typeface="Consolas" panose="020B0609020204030204" pitchFamily="49" charset="0"/>
              </a:rPr>
              <a:t> </a:t>
            </a:r>
            <a:r>
              <a:rPr lang="en-IN" b="0" dirty="0" err="1">
                <a:solidFill>
                  <a:srgbClr val="4EC9B0"/>
                </a:solidFill>
                <a:effectLst/>
                <a:latin typeface="Consolas" panose="020B0609020204030204" pitchFamily="49" charset="0"/>
              </a:rPr>
              <a:t>sklearn</a:t>
            </a:r>
            <a:r>
              <a:rPr lang="en-IN" b="0" dirty="0">
                <a:solidFill>
                  <a:srgbClr val="CCCCCC"/>
                </a:solidFill>
                <a:effectLst/>
                <a:latin typeface="Consolas" panose="020B0609020204030204" pitchFamily="49" charset="0"/>
              </a:rPr>
              <a:t> </a:t>
            </a:r>
            <a:r>
              <a:rPr lang="en-IN" b="0" dirty="0">
                <a:solidFill>
                  <a:srgbClr val="C586C0"/>
                </a:solidFill>
                <a:effectLst/>
                <a:latin typeface="Consolas" panose="020B0609020204030204" pitchFamily="49" charset="0"/>
              </a:rPr>
              <a:t>import</a:t>
            </a:r>
            <a:r>
              <a:rPr lang="en-IN" b="0" dirty="0">
                <a:solidFill>
                  <a:srgbClr val="CCCCCC"/>
                </a:solidFill>
                <a:effectLst/>
                <a:latin typeface="Consolas" panose="020B0609020204030204" pitchFamily="49" charset="0"/>
              </a:rPr>
              <a:t> </a:t>
            </a:r>
            <a:r>
              <a:rPr lang="en-IN" b="0" dirty="0">
                <a:solidFill>
                  <a:srgbClr val="4EC9B0"/>
                </a:solidFill>
                <a:effectLst/>
                <a:latin typeface="Consolas" panose="020B0609020204030204" pitchFamily="49" charset="0"/>
              </a:rPr>
              <a:t>metrics</a:t>
            </a:r>
            <a:endParaRPr lang="en-IN" b="0" dirty="0">
              <a:solidFill>
                <a:srgbClr val="CCCCCC"/>
              </a:solidFill>
              <a:effectLst/>
              <a:latin typeface="Consolas" panose="020B0609020204030204" pitchFamily="49" charset="0"/>
            </a:endParaRPr>
          </a:p>
          <a:p>
            <a:pPr>
              <a:lnSpc>
                <a:spcPts val="1425"/>
              </a:lnSpc>
            </a:pPr>
            <a:r>
              <a:rPr lang="en-IN" b="0" dirty="0">
                <a:solidFill>
                  <a:srgbClr val="C586C0"/>
                </a:solidFill>
                <a:effectLst/>
                <a:latin typeface="Consolas" panose="020B0609020204030204" pitchFamily="49" charset="0"/>
              </a:rPr>
              <a:t>from</a:t>
            </a:r>
            <a:r>
              <a:rPr lang="en-IN" b="0" dirty="0">
                <a:solidFill>
                  <a:srgbClr val="CCCCCC"/>
                </a:solidFill>
                <a:effectLst/>
                <a:latin typeface="Consolas" panose="020B0609020204030204" pitchFamily="49" charset="0"/>
              </a:rPr>
              <a:t> </a:t>
            </a:r>
            <a:r>
              <a:rPr lang="en-IN" b="0" dirty="0" err="1">
                <a:solidFill>
                  <a:srgbClr val="4EC9B0"/>
                </a:solidFill>
                <a:effectLst/>
                <a:latin typeface="Consolas" panose="020B0609020204030204" pitchFamily="49" charset="0"/>
              </a:rPr>
              <a:t>sklearn</a:t>
            </a:r>
            <a:r>
              <a:rPr lang="en-IN" b="0" dirty="0" err="1">
                <a:solidFill>
                  <a:srgbClr val="CCCCCC"/>
                </a:solidFill>
                <a:effectLst/>
                <a:latin typeface="Consolas" panose="020B0609020204030204" pitchFamily="49" charset="0"/>
              </a:rPr>
              <a:t>.</a:t>
            </a:r>
            <a:r>
              <a:rPr lang="en-IN" b="0" dirty="0" err="1">
                <a:solidFill>
                  <a:srgbClr val="4EC9B0"/>
                </a:solidFill>
                <a:effectLst/>
                <a:latin typeface="Consolas" panose="020B0609020204030204" pitchFamily="49" charset="0"/>
              </a:rPr>
              <a:t>model_selection</a:t>
            </a:r>
            <a:r>
              <a:rPr lang="en-IN" b="0" dirty="0">
                <a:solidFill>
                  <a:srgbClr val="CCCCCC"/>
                </a:solidFill>
                <a:effectLst/>
                <a:latin typeface="Consolas" panose="020B0609020204030204" pitchFamily="49" charset="0"/>
              </a:rPr>
              <a:t> </a:t>
            </a:r>
            <a:r>
              <a:rPr lang="en-IN" b="0" dirty="0">
                <a:solidFill>
                  <a:srgbClr val="C586C0"/>
                </a:solidFill>
                <a:effectLst/>
                <a:latin typeface="Consolas" panose="020B0609020204030204" pitchFamily="49" charset="0"/>
              </a:rPr>
              <a:t>import</a:t>
            </a:r>
            <a:r>
              <a:rPr lang="en-IN" b="0" dirty="0">
                <a:solidFill>
                  <a:srgbClr val="CCCCCC"/>
                </a:solidFill>
                <a:effectLst/>
                <a:latin typeface="Consolas" panose="020B0609020204030204" pitchFamily="49" charset="0"/>
              </a:rPr>
              <a:t> </a:t>
            </a:r>
            <a:r>
              <a:rPr lang="en-IN" b="0" dirty="0" err="1">
                <a:solidFill>
                  <a:srgbClr val="DCDCAA"/>
                </a:solidFill>
                <a:effectLst/>
                <a:latin typeface="Consolas" panose="020B0609020204030204" pitchFamily="49" charset="0"/>
              </a:rPr>
              <a:t>train_test_split</a:t>
            </a:r>
            <a:endParaRPr lang="en-IN" b="0" dirty="0">
              <a:solidFill>
                <a:srgbClr val="CCCCCC"/>
              </a:solidFill>
              <a:effectLst/>
              <a:latin typeface="Consolas" panose="020B0609020204030204" pitchFamily="49" charset="0"/>
            </a:endParaRPr>
          </a:p>
          <a:p>
            <a:pPr>
              <a:lnSpc>
                <a:spcPts val="1425"/>
              </a:lnSpc>
            </a:pPr>
            <a:r>
              <a:rPr lang="en-IN" b="0" dirty="0">
                <a:solidFill>
                  <a:srgbClr val="C586C0"/>
                </a:solidFill>
                <a:effectLst/>
                <a:latin typeface="Consolas" panose="020B0609020204030204" pitchFamily="49" charset="0"/>
              </a:rPr>
              <a:t>from</a:t>
            </a:r>
            <a:r>
              <a:rPr lang="en-IN" b="0" dirty="0">
                <a:solidFill>
                  <a:srgbClr val="CCCCCC"/>
                </a:solidFill>
                <a:effectLst/>
                <a:latin typeface="Consolas" panose="020B0609020204030204" pitchFamily="49" charset="0"/>
              </a:rPr>
              <a:t> </a:t>
            </a:r>
            <a:r>
              <a:rPr lang="en-IN" b="0" dirty="0" err="1">
                <a:solidFill>
                  <a:srgbClr val="4EC9B0"/>
                </a:solidFill>
                <a:effectLst/>
                <a:latin typeface="Consolas" panose="020B0609020204030204" pitchFamily="49" charset="0"/>
              </a:rPr>
              <a:t>sklearn</a:t>
            </a:r>
            <a:r>
              <a:rPr lang="en-IN" b="0" dirty="0" err="1">
                <a:solidFill>
                  <a:srgbClr val="CCCCCC"/>
                </a:solidFill>
                <a:effectLst/>
                <a:latin typeface="Consolas" panose="020B0609020204030204" pitchFamily="49" charset="0"/>
              </a:rPr>
              <a:t>.</a:t>
            </a:r>
            <a:r>
              <a:rPr lang="en-IN" b="0" dirty="0" err="1">
                <a:solidFill>
                  <a:srgbClr val="4EC9B0"/>
                </a:solidFill>
                <a:effectLst/>
                <a:latin typeface="Consolas" panose="020B0609020204030204" pitchFamily="49" charset="0"/>
              </a:rPr>
              <a:t>ensemble</a:t>
            </a:r>
            <a:r>
              <a:rPr lang="en-IN" b="0" dirty="0">
                <a:solidFill>
                  <a:srgbClr val="CCCCCC"/>
                </a:solidFill>
                <a:effectLst/>
                <a:latin typeface="Consolas" panose="020B0609020204030204" pitchFamily="49" charset="0"/>
              </a:rPr>
              <a:t> </a:t>
            </a:r>
            <a:r>
              <a:rPr lang="en-IN" b="0" dirty="0">
                <a:solidFill>
                  <a:srgbClr val="C586C0"/>
                </a:solidFill>
                <a:effectLst/>
                <a:latin typeface="Consolas" panose="020B0609020204030204" pitchFamily="49" charset="0"/>
              </a:rPr>
              <a:t>import</a:t>
            </a:r>
            <a:r>
              <a:rPr lang="en-IN" b="0" dirty="0">
                <a:solidFill>
                  <a:srgbClr val="CCCCCC"/>
                </a:solidFill>
                <a:effectLst/>
                <a:latin typeface="Consolas" panose="020B0609020204030204" pitchFamily="49" charset="0"/>
              </a:rPr>
              <a:t> </a:t>
            </a:r>
            <a:r>
              <a:rPr lang="en-IN" b="0" dirty="0" err="1">
                <a:solidFill>
                  <a:srgbClr val="4EC9B0"/>
                </a:solidFill>
                <a:effectLst/>
                <a:latin typeface="Consolas" panose="020B0609020204030204" pitchFamily="49" charset="0"/>
              </a:rPr>
              <a:t>RandomForestClassifier</a:t>
            </a:r>
            <a:endParaRPr lang="en-IN" b="0" dirty="0">
              <a:solidFill>
                <a:srgbClr val="CCCCCC"/>
              </a:solidFill>
              <a:effectLst/>
              <a:latin typeface="Consolas" panose="020B0609020204030204" pitchFamily="49" charset="0"/>
            </a:endParaRPr>
          </a:p>
          <a:p>
            <a:pPr>
              <a:lnSpc>
                <a:spcPts val="1425"/>
              </a:lnSpc>
            </a:pPr>
            <a:r>
              <a:rPr lang="en-IN" b="0" dirty="0">
                <a:solidFill>
                  <a:srgbClr val="C586C0"/>
                </a:solidFill>
                <a:effectLst/>
                <a:latin typeface="Consolas" panose="020B0609020204030204" pitchFamily="49" charset="0"/>
              </a:rPr>
              <a:t>from</a:t>
            </a:r>
            <a:r>
              <a:rPr lang="en-IN" b="0" dirty="0">
                <a:solidFill>
                  <a:srgbClr val="CCCCCC"/>
                </a:solidFill>
                <a:effectLst/>
                <a:latin typeface="Consolas" panose="020B0609020204030204" pitchFamily="49" charset="0"/>
              </a:rPr>
              <a:t> </a:t>
            </a:r>
            <a:r>
              <a:rPr lang="en-IN" b="0" dirty="0" err="1">
                <a:solidFill>
                  <a:srgbClr val="4EC9B0"/>
                </a:solidFill>
                <a:effectLst/>
                <a:latin typeface="Consolas" panose="020B0609020204030204" pitchFamily="49" charset="0"/>
              </a:rPr>
              <a:t>sklearn</a:t>
            </a:r>
            <a:r>
              <a:rPr lang="en-IN" b="0" dirty="0" err="1">
                <a:solidFill>
                  <a:srgbClr val="CCCCCC"/>
                </a:solidFill>
                <a:effectLst/>
                <a:latin typeface="Consolas" panose="020B0609020204030204" pitchFamily="49" charset="0"/>
              </a:rPr>
              <a:t>.</a:t>
            </a:r>
            <a:r>
              <a:rPr lang="en-IN" b="0" dirty="0" err="1">
                <a:solidFill>
                  <a:srgbClr val="4EC9B0"/>
                </a:solidFill>
                <a:effectLst/>
                <a:latin typeface="Consolas" panose="020B0609020204030204" pitchFamily="49" charset="0"/>
              </a:rPr>
              <a:t>tree</a:t>
            </a:r>
            <a:r>
              <a:rPr lang="en-IN" b="0" dirty="0">
                <a:solidFill>
                  <a:srgbClr val="CCCCCC"/>
                </a:solidFill>
                <a:effectLst/>
                <a:latin typeface="Consolas" panose="020B0609020204030204" pitchFamily="49" charset="0"/>
              </a:rPr>
              <a:t> </a:t>
            </a:r>
            <a:r>
              <a:rPr lang="en-IN" b="0" dirty="0">
                <a:solidFill>
                  <a:srgbClr val="C586C0"/>
                </a:solidFill>
                <a:effectLst/>
                <a:latin typeface="Consolas" panose="020B0609020204030204" pitchFamily="49" charset="0"/>
              </a:rPr>
              <a:t>import</a:t>
            </a:r>
            <a:r>
              <a:rPr lang="en-IN" b="0" dirty="0">
                <a:solidFill>
                  <a:srgbClr val="CCCCCC"/>
                </a:solidFill>
                <a:effectLst/>
                <a:latin typeface="Consolas" panose="020B0609020204030204" pitchFamily="49" charset="0"/>
              </a:rPr>
              <a:t> </a:t>
            </a:r>
            <a:r>
              <a:rPr lang="en-IN" b="0" dirty="0" err="1">
                <a:solidFill>
                  <a:srgbClr val="4EC9B0"/>
                </a:solidFill>
                <a:effectLst/>
                <a:latin typeface="Consolas" panose="020B0609020204030204" pitchFamily="49" charset="0"/>
              </a:rPr>
              <a:t>DecisionTreeClassifier</a:t>
            </a:r>
            <a:endParaRPr lang="en-IN" b="0" dirty="0">
              <a:solidFill>
                <a:srgbClr val="CCCCCC"/>
              </a:solidFill>
              <a:effectLst/>
              <a:latin typeface="Consolas" panose="020B0609020204030204" pitchFamily="49" charset="0"/>
            </a:endParaRPr>
          </a:p>
          <a:p>
            <a:pPr>
              <a:lnSpc>
                <a:spcPts val="1425"/>
              </a:lnSpc>
            </a:pPr>
            <a:r>
              <a:rPr lang="en-IN" b="0" dirty="0">
                <a:solidFill>
                  <a:srgbClr val="C586C0"/>
                </a:solidFill>
                <a:effectLst/>
                <a:latin typeface="Consolas" panose="020B0609020204030204" pitchFamily="49" charset="0"/>
              </a:rPr>
              <a:t>from</a:t>
            </a:r>
            <a:r>
              <a:rPr lang="en-IN" b="0" dirty="0">
                <a:solidFill>
                  <a:srgbClr val="CCCCCC"/>
                </a:solidFill>
                <a:effectLst/>
                <a:latin typeface="Consolas" panose="020B0609020204030204" pitchFamily="49" charset="0"/>
              </a:rPr>
              <a:t> </a:t>
            </a:r>
            <a:r>
              <a:rPr lang="en-IN" b="0" dirty="0" err="1">
                <a:solidFill>
                  <a:srgbClr val="4EC9B0"/>
                </a:solidFill>
                <a:effectLst/>
                <a:latin typeface="Consolas" panose="020B0609020204030204" pitchFamily="49" charset="0"/>
              </a:rPr>
              <a:t>sklearn</a:t>
            </a:r>
            <a:r>
              <a:rPr lang="en-IN" b="0" dirty="0" err="1">
                <a:solidFill>
                  <a:srgbClr val="CCCCCC"/>
                </a:solidFill>
                <a:effectLst/>
                <a:latin typeface="Consolas" panose="020B0609020204030204" pitchFamily="49" charset="0"/>
              </a:rPr>
              <a:t>.</a:t>
            </a:r>
            <a:r>
              <a:rPr lang="en-IN" b="0" dirty="0" err="1">
                <a:solidFill>
                  <a:srgbClr val="4EC9B0"/>
                </a:solidFill>
                <a:effectLst/>
                <a:latin typeface="Consolas" panose="020B0609020204030204" pitchFamily="49" charset="0"/>
              </a:rPr>
              <a:t>model_selection</a:t>
            </a:r>
            <a:r>
              <a:rPr lang="en-IN" b="0" dirty="0">
                <a:solidFill>
                  <a:srgbClr val="CCCCCC"/>
                </a:solidFill>
                <a:effectLst/>
                <a:latin typeface="Consolas" panose="020B0609020204030204" pitchFamily="49" charset="0"/>
              </a:rPr>
              <a:t> </a:t>
            </a:r>
            <a:r>
              <a:rPr lang="en-IN" b="0" dirty="0">
                <a:solidFill>
                  <a:srgbClr val="C586C0"/>
                </a:solidFill>
                <a:effectLst/>
                <a:latin typeface="Consolas" panose="020B0609020204030204" pitchFamily="49" charset="0"/>
              </a:rPr>
              <a:t>import</a:t>
            </a:r>
            <a:r>
              <a:rPr lang="en-IN" b="0" dirty="0">
                <a:solidFill>
                  <a:srgbClr val="CCCCCC"/>
                </a:solidFill>
                <a:effectLst/>
                <a:latin typeface="Consolas" panose="020B0609020204030204" pitchFamily="49" charset="0"/>
              </a:rPr>
              <a:t> </a:t>
            </a:r>
            <a:r>
              <a:rPr lang="en-IN" b="0" dirty="0" err="1">
                <a:solidFill>
                  <a:srgbClr val="4EC9B0"/>
                </a:solidFill>
                <a:effectLst/>
                <a:latin typeface="Consolas" panose="020B0609020204030204" pitchFamily="49" charset="0"/>
              </a:rPr>
              <a:t>GridSearchCV</a:t>
            </a:r>
            <a:endParaRPr lang="en-IN" b="0" dirty="0">
              <a:solidFill>
                <a:srgbClr val="CCCCCC"/>
              </a:solidFill>
              <a:effectLst/>
              <a:latin typeface="Consolas" panose="020B0609020204030204" pitchFamily="49" charset="0"/>
            </a:endParaRPr>
          </a:p>
          <a:p>
            <a:endParaRPr lang="en-IN" dirty="0"/>
          </a:p>
          <a:p>
            <a:endParaRPr lang="en-IN" dirty="0"/>
          </a:p>
        </p:txBody>
      </p:sp>
    </p:spTree>
    <p:extLst>
      <p:ext uri="{BB962C8B-B14F-4D97-AF65-F5344CB8AC3E}">
        <p14:creationId xmlns:p14="http://schemas.microsoft.com/office/powerpoint/2010/main" val="10714235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ank You Vector at GetDrawings | Free download">
            <a:extLst>
              <a:ext uri="{FF2B5EF4-FFF2-40B4-BE49-F238E27FC236}">
                <a16:creationId xmlns:a16="http://schemas.microsoft.com/office/drawing/2014/main" id="{30D4511B-129C-6AAD-EAC5-B9E15E0AC0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068" y="0"/>
            <a:ext cx="10656000" cy="6398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17367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72AFD-B9E0-07F8-9A60-5A7EE6A163D6}"/>
              </a:ext>
            </a:extLst>
          </p:cNvPr>
          <p:cNvSpPr>
            <a:spLocks noGrp="1"/>
          </p:cNvSpPr>
          <p:nvPr>
            <p:ph type="title"/>
          </p:nvPr>
        </p:nvSpPr>
        <p:spPr/>
        <p:txBody>
          <a:bodyPr/>
          <a:lstStyle/>
          <a:p>
            <a:pPr algn="ctr"/>
            <a:r>
              <a:rPr lang="en-IN" dirty="0"/>
              <a:t>Continue</a:t>
            </a:r>
          </a:p>
        </p:txBody>
      </p:sp>
      <p:sp>
        <p:nvSpPr>
          <p:cNvPr id="3" name="Content Placeholder 2">
            <a:extLst>
              <a:ext uri="{FF2B5EF4-FFF2-40B4-BE49-F238E27FC236}">
                <a16:creationId xmlns:a16="http://schemas.microsoft.com/office/drawing/2014/main" id="{AD7BE632-B749-F0A3-601E-787E93765B0D}"/>
              </a:ext>
            </a:extLst>
          </p:cNvPr>
          <p:cNvSpPr>
            <a:spLocks noGrp="1"/>
          </p:cNvSpPr>
          <p:nvPr>
            <p:ph idx="1"/>
          </p:nvPr>
        </p:nvSpPr>
        <p:spPr/>
        <p:txBody>
          <a:bodyPr/>
          <a:lstStyle/>
          <a:p>
            <a:endParaRPr lang="en-IN" dirty="0"/>
          </a:p>
          <a:p>
            <a:pPr>
              <a:lnSpc>
                <a:spcPts val="1425"/>
              </a:lnSpc>
            </a:pPr>
            <a:r>
              <a:rPr lang="en-IN" b="0" dirty="0">
                <a:solidFill>
                  <a:srgbClr val="C586C0"/>
                </a:solidFill>
                <a:effectLst/>
                <a:latin typeface="Consolas" panose="020B0609020204030204" pitchFamily="49" charset="0"/>
              </a:rPr>
              <a:t>from</a:t>
            </a:r>
            <a:r>
              <a:rPr lang="en-IN" b="0" dirty="0">
                <a:solidFill>
                  <a:srgbClr val="CCCCCC"/>
                </a:solidFill>
                <a:effectLst/>
                <a:latin typeface="Consolas" panose="020B0609020204030204" pitchFamily="49" charset="0"/>
              </a:rPr>
              <a:t> </a:t>
            </a:r>
            <a:r>
              <a:rPr lang="en-IN" b="0" dirty="0" err="1">
                <a:solidFill>
                  <a:srgbClr val="4EC9B0"/>
                </a:solidFill>
                <a:effectLst/>
                <a:latin typeface="Consolas" panose="020B0609020204030204" pitchFamily="49" charset="0"/>
              </a:rPr>
              <a:t>sklearn</a:t>
            </a:r>
            <a:r>
              <a:rPr lang="en-IN" b="0" dirty="0" err="1">
                <a:solidFill>
                  <a:srgbClr val="CCCCCC"/>
                </a:solidFill>
                <a:effectLst/>
                <a:latin typeface="Consolas" panose="020B0609020204030204" pitchFamily="49" charset="0"/>
              </a:rPr>
              <a:t>.</a:t>
            </a:r>
            <a:r>
              <a:rPr lang="en-IN" b="0" dirty="0" err="1">
                <a:solidFill>
                  <a:srgbClr val="4EC9B0"/>
                </a:solidFill>
                <a:effectLst/>
                <a:latin typeface="Consolas" panose="020B0609020204030204" pitchFamily="49" charset="0"/>
              </a:rPr>
              <a:t>metrics</a:t>
            </a:r>
            <a:r>
              <a:rPr lang="en-IN" b="0" dirty="0">
                <a:solidFill>
                  <a:srgbClr val="CCCCCC"/>
                </a:solidFill>
                <a:effectLst/>
                <a:latin typeface="Consolas" panose="020B0609020204030204" pitchFamily="49" charset="0"/>
              </a:rPr>
              <a:t> </a:t>
            </a:r>
            <a:r>
              <a:rPr lang="en-IN" b="0" dirty="0">
                <a:solidFill>
                  <a:srgbClr val="C586C0"/>
                </a:solidFill>
                <a:effectLst/>
                <a:latin typeface="Consolas" panose="020B0609020204030204" pitchFamily="49" charset="0"/>
              </a:rPr>
              <a:t>import</a:t>
            </a:r>
            <a:r>
              <a:rPr lang="en-IN" b="0" dirty="0">
                <a:solidFill>
                  <a:srgbClr val="CCCCCC"/>
                </a:solidFill>
                <a:effectLst/>
                <a:latin typeface="Consolas" panose="020B0609020204030204" pitchFamily="49" charset="0"/>
              </a:rPr>
              <a:t> </a:t>
            </a:r>
            <a:r>
              <a:rPr lang="en-IN" b="0" dirty="0" err="1">
                <a:solidFill>
                  <a:srgbClr val="DCDCAA"/>
                </a:solidFill>
                <a:effectLst/>
                <a:latin typeface="Consolas" panose="020B0609020204030204" pitchFamily="49" charset="0"/>
              </a:rPr>
              <a:t>accuracy_score</a:t>
            </a:r>
            <a:r>
              <a:rPr lang="en-IN" b="0" dirty="0">
                <a:solidFill>
                  <a:srgbClr val="CCCCCC"/>
                </a:solidFill>
                <a:effectLst/>
                <a:latin typeface="Consolas" panose="020B0609020204030204" pitchFamily="49" charset="0"/>
              </a:rPr>
              <a:t>, </a:t>
            </a:r>
            <a:r>
              <a:rPr lang="en-IN" b="0" dirty="0" err="1">
                <a:solidFill>
                  <a:srgbClr val="DCDCAA"/>
                </a:solidFill>
                <a:effectLst/>
                <a:latin typeface="Consolas" panose="020B0609020204030204" pitchFamily="49" charset="0"/>
              </a:rPr>
              <a:t>confusion_matrix</a:t>
            </a:r>
            <a:r>
              <a:rPr lang="en-IN" b="0" dirty="0">
                <a:solidFill>
                  <a:srgbClr val="CCCCCC"/>
                </a:solidFill>
                <a:effectLst/>
                <a:latin typeface="Consolas" panose="020B0609020204030204" pitchFamily="49" charset="0"/>
              </a:rPr>
              <a:t>, </a:t>
            </a:r>
          </a:p>
          <a:p>
            <a:pPr>
              <a:lnSpc>
                <a:spcPts val="1425"/>
              </a:lnSpc>
            </a:pPr>
            <a:r>
              <a:rPr lang="en-IN" b="0" dirty="0" err="1">
                <a:solidFill>
                  <a:srgbClr val="DCDCAA"/>
                </a:solidFill>
                <a:effectLst/>
                <a:latin typeface="Consolas" panose="020B0609020204030204" pitchFamily="49" charset="0"/>
              </a:rPr>
              <a:t>classification_report</a:t>
            </a:r>
            <a:endParaRPr lang="en-IN" b="0" dirty="0">
              <a:solidFill>
                <a:srgbClr val="CCCCCC"/>
              </a:solidFill>
              <a:effectLst/>
              <a:latin typeface="Consolas" panose="020B0609020204030204" pitchFamily="49" charset="0"/>
            </a:endParaRPr>
          </a:p>
          <a:p>
            <a:pPr>
              <a:lnSpc>
                <a:spcPts val="1425"/>
              </a:lnSpc>
            </a:pPr>
            <a:r>
              <a:rPr lang="en-IN" b="0" dirty="0">
                <a:solidFill>
                  <a:srgbClr val="C586C0"/>
                </a:solidFill>
                <a:effectLst/>
                <a:latin typeface="Consolas" panose="020B0609020204030204" pitchFamily="49" charset="0"/>
              </a:rPr>
              <a:t>from</a:t>
            </a:r>
            <a:r>
              <a:rPr lang="en-IN" b="0" dirty="0">
                <a:solidFill>
                  <a:srgbClr val="CCCCCC"/>
                </a:solidFill>
                <a:effectLst/>
                <a:latin typeface="Consolas" panose="020B0609020204030204" pitchFamily="49" charset="0"/>
              </a:rPr>
              <a:t> </a:t>
            </a:r>
            <a:r>
              <a:rPr lang="en-IN" b="0" dirty="0" err="1">
                <a:solidFill>
                  <a:srgbClr val="4EC9B0"/>
                </a:solidFill>
                <a:effectLst/>
                <a:latin typeface="Consolas" panose="020B0609020204030204" pitchFamily="49" charset="0"/>
              </a:rPr>
              <a:t>sklearn</a:t>
            </a:r>
            <a:r>
              <a:rPr lang="en-IN" b="0" dirty="0" err="1">
                <a:solidFill>
                  <a:srgbClr val="CCCCCC"/>
                </a:solidFill>
                <a:effectLst/>
                <a:latin typeface="Consolas" panose="020B0609020204030204" pitchFamily="49" charset="0"/>
              </a:rPr>
              <a:t>.</a:t>
            </a:r>
            <a:r>
              <a:rPr lang="en-IN" b="0" dirty="0" err="1">
                <a:solidFill>
                  <a:srgbClr val="4EC9B0"/>
                </a:solidFill>
                <a:effectLst/>
                <a:latin typeface="Consolas" panose="020B0609020204030204" pitchFamily="49" charset="0"/>
              </a:rPr>
              <a:t>svm</a:t>
            </a:r>
            <a:r>
              <a:rPr lang="en-IN" b="0" dirty="0">
                <a:solidFill>
                  <a:srgbClr val="CCCCCC"/>
                </a:solidFill>
                <a:effectLst/>
                <a:latin typeface="Consolas" panose="020B0609020204030204" pitchFamily="49" charset="0"/>
              </a:rPr>
              <a:t> </a:t>
            </a:r>
            <a:r>
              <a:rPr lang="en-IN" b="0" dirty="0">
                <a:solidFill>
                  <a:srgbClr val="C586C0"/>
                </a:solidFill>
                <a:effectLst/>
                <a:latin typeface="Consolas" panose="020B0609020204030204" pitchFamily="49" charset="0"/>
              </a:rPr>
              <a:t>import</a:t>
            </a:r>
            <a:r>
              <a:rPr lang="en-IN" b="0" dirty="0">
                <a:solidFill>
                  <a:srgbClr val="CCCCCC"/>
                </a:solidFill>
                <a:effectLst/>
                <a:latin typeface="Consolas" panose="020B0609020204030204" pitchFamily="49" charset="0"/>
              </a:rPr>
              <a:t> </a:t>
            </a:r>
            <a:r>
              <a:rPr lang="en-IN" b="0" dirty="0">
                <a:solidFill>
                  <a:srgbClr val="4EC9B0"/>
                </a:solidFill>
                <a:effectLst/>
                <a:latin typeface="Consolas" panose="020B0609020204030204" pitchFamily="49" charset="0"/>
              </a:rPr>
              <a:t>SVC</a:t>
            </a:r>
            <a:endParaRPr lang="en-IN" b="0" dirty="0">
              <a:solidFill>
                <a:srgbClr val="CCCCCC"/>
              </a:solidFill>
              <a:effectLst/>
              <a:latin typeface="Consolas" panose="020B0609020204030204" pitchFamily="49" charset="0"/>
            </a:endParaRPr>
          </a:p>
          <a:p>
            <a:pPr>
              <a:lnSpc>
                <a:spcPts val="1425"/>
              </a:lnSpc>
            </a:pPr>
            <a:r>
              <a:rPr lang="en-IN" b="0" dirty="0">
                <a:solidFill>
                  <a:srgbClr val="C586C0"/>
                </a:solidFill>
                <a:effectLst/>
                <a:latin typeface="Consolas" panose="020B0609020204030204" pitchFamily="49" charset="0"/>
              </a:rPr>
              <a:t>from</a:t>
            </a:r>
            <a:r>
              <a:rPr lang="en-IN" b="0" dirty="0">
                <a:solidFill>
                  <a:srgbClr val="CCCCCC"/>
                </a:solidFill>
                <a:effectLst/>
                <a:latin typeface="Consolas" panose="020B0609020204030204" pitchFamily="49" charset="0"/>
              </a:rPr>
              <a:t> </a:t>
            </a:r>
            <a:r>
              <a:rPr lang="en-IN" b="0" dirty="0" err="1">
                <a:solidFill>
                  <a:srgbClr val="4EC9B0"/>
                </a:solidFill>
                <a:effectLst/>
                <a:latin typeface="Consolas" panose="020B0609020204030204" pitchFamily="49" charset="0"/>
              </a:rPr>
              <a:t>sklearn</a:t>
            </a:r>
            <a:r>
              <a:rPr lang="en-IN" b="0" dirty="0" err="1">
                <a:solidFill>
                  <a:srgbClr val="CCCCCC"/>
                </a:solidFill>
                <a:effectLst/>
                <a:latin typeface="Consolas" panose="020B0609020204030204" pitchFamily="49" charset="0"/>
              </a:rPr>
              <a:t>.</a:t>
            </a:r>
            <a:r>
              <a:rPr lang="en-IN" b="0" dirty="0" err="1">
                <a:solidFill>
                  <a:srgbClr val="4EC9B0"/>
                </a:solidFill>
                <a:effectLst/>
                <a:latin typeface="Consolas" panose="020B0609020204030204" pitchFamily="49" charset="0"/>
              </a:rPr>
              <a:t>datasets</a:t>
            </a:r>
            <a:r>
              <a:rPr lang="en-IN" b="0" dirty="0">
                <a:solidFill>
                  <a:srgbClr val="CCCCCC"/>
                </a:solidFill>
                <a:effectLst/>
                <a:latin typeface="Consolas" panose="020B0609020204030204" pitchFamily="49" charset="0"/>
              </a:rPr>
              <a:t> </a:t>
            </a:r>
            <a:r>
              <a:rPr lang="en-IN" b="0" dirty="0">
                <a:solidFill>
                  <a:srgbClr val="C586C0"/>
                </a:solidFill>
                <a:effectLst/>
                <a:latin typeface="Consolas" panose="020B0609020204030204" pitchFamily="49" charset="0"/>
              </a:rPr>
              <a:t>import</a:t>
            </a:r>
            <a:r>
              <a:rPr lang="en-IN" b="0" dirty="0">
                <a:solidFill>
                  <a:srgbClr val="CCCCCC"/>
                </a:solidFill>
                <a:effectLst/>
                <a:latin typeface="Consolas" panose="020B0609020204030204" pitchFamily="49" charset="0"/>
              </a:rPr>
              <a:t> </a:t>
            </a:r>
            <a:r>
              <a:rPr lang="en-IN" b="0" dirty="0" err="1">
                <a:solidFill>
                  <a:srgbClr val="DCDCAA"/>
                </a:solidFill>
                <a:effectLst/>
                <a:latin typeface="Consolas" panose="020B0609020204030204" pitchFamily="49" charset="0"/>
              </a:rPr>
              <a:t>make_classification</a:t>
            </a:r>
            <a:endParaRPr lang="en-IN" b="0" dirty="0">
              <a:solidFill>
                <a:srgbClr val="CCCCCC"/>
              </a:solidFill>
              <a:effectLst/>
              <a:latin typeface="Consolas" panose="020B0609020204030204" pitchFamily="49" charset="0"/>
            </a:endParaRPr>
          </a:p>
          <a:p>
            <a:pPr>
              <a:lnSpc>
                <a:spcPts val="1425"/>
              </a:lnSpc>
            </a:pPr>
            <a:r>
              <a:rPr lang="en-IN" b="0" dirty="0">
                <a:solidFill>
                  <a:srgbClr val="C586C0"/>
                </a:solidFill>
                <a:effectLst/>
                <a:latin typeface="Consolas" panose="020B0609020204030204" pitchFamily="49" charset="0"/>
              </a:rPr>
              <a:t>from</a:t>
            </a:r>
            <a:r>
              <a:rPr lang="en-IN" b="0" dirty="0">
                <a:solidFill>
                  <a:srgbClr val="CCCCCC"/>
                </a:solidFill>
                <a:effectLst/>
                <a:latin typeface="Consolas" panose="020B0609020204030204" pitchFamily="49" charset="0"/>
              </a:rPr>
              <a:t> </a:t>
            </a:r>
            <a:r>
              <a:rPr lang="en-IN" b="0" dirty="0" err="1">
                <a:solidFill>
                  <a:srgbClr val="4EC9B0"/>
                </a:solidFill>
                <a:effectLst/>
                <a:latin typeface="Consolas" panose="020B0609020204030204" pitchFamily="49" charset="0"/>
              </a:rPr>
              <a:t>sklearn</a:t>
            </a:r>
            <a:r>
              <a:rPr lang="en-IN" b="0" dirty="0">
                <a:solidFill>
                  <a:srgbClr val="CCCCCC"/>
                </a:solidFill>
                <a:effectLst/>
                <a:latin typeface="Consolas" panose="020B0609020204030204" pitchFamily="49" charset="0"/>
              </a:rPr>
              <a:t> </a:t>
            </a:r>
            <a:r>
              <a:rPr lang="en-IN" b="0" dirty="0">
                <a:solidFill>
                  <a:srgbClr val="C586C0"/>
                </a:solidFill>
                <a:effectLst/>
                <a:latin typeface="Consolas" panose="020B0609020204030204" pitchFamily="49" charset="0"/>
              </a:rPr>
              <a:t>import</a:t>
            </a:r>
            <a:r>
              <a:rPr lang="en-IN" b="0" dirty="0">
                <a:solidFill>
                  <a:srgbClr val="CCCCCC"/>
                </a:solidFill>
                <a:effectLst/>
                <a:latin typeface="Consolas" panose="020B0609020204030204" pitchFamily="49" charset="0"/>
              </a:rPr>
              <a:t> </a:t>
            </a:r>
            <a:r>
              <a:rPr lang="en-IN" b="0" dirty="0">
                <a:solidFill>
                  <a:srgbClr val="4EC9B0"/>
                </a:solidFill>
                <a:effectLst/>
                <a:latin typeface="Consolas" panose="020B0609020204030204" pitchFamily="49" charset="0"/>
              </a:rPr>
              <a:t>preprocessing</a:t>
            </a:r>
            <a:endParaRPr lang="en-IN" b="0" dirty="0">
              <a:solidFill>
                <a:srgbClr val="CCCCCC"/>
              </a:solidFill>
              <a:effectLst/>
              <a:latin typeface="Consolas" panose="020B0609020204030204" pitchFamily="49" charset="0"/>
            </a:endParaRPr>
          </a:p>
          <a:p>
            <a:pPr>
              <a:lnSpc>
                <a:spcPts val="1425"/>
              </a:lnSpc>
            </a:pPr>
            <a:r>
              <a:rPr lang="en-IN" b="0" dirty="0">
                <a:solidFill>
                  <a:srgbClr val="C586C0"/>
                </a:solidFill>
                <a:effectLst/>
                <a:latin typeface="Consolas" panose="020B0609020204030204" pitchFamily="49" charset="0"/>
              </a:rPr>
              <a:t>from</a:t>
            </a:r>
            <a:r>
              <a:rPr lang="en-IN" b="0" dirty="0">
                <a:solidFill>
                  <a:srgbClr val="CCCCCC"/>
                </a:solidFill>
                <a:effectLst/>
                <a:latin typeface="Consolas" panose="020B0609020204030204" pitchFamily="49" charset="0"/>
              </a:rPr>
              <a:t> </a:t>
            </a:r>
            <a:r>
              <a:rPr lang="en-IN" b="0" dirty="0" err="1">
                <a:solidFill>
                  <a:srgbClr val="4EC9B0"/>
                </a:solidFill>
                <a:effectLst/>
                <a:latin typeface="Consolas" panose="020B0609020204030204" pitchFamily="49" charset="0"/>
              </a:rPr>
              <a:t>sklearn</a:t>
            </a:r>
            <a:r>
              <a:rPr lang="en-IN" b="0" dirty="0" err="1">
                <a:solidFill>
                  <a:srgbClr val="CCCCCC"/>
                </a:solidFill>
                <a:effectLst/>
                <a:latin typeface="Consolas" panose="020B0609020204030204" pitchFamily="49" charset="0"/>
              </a:rPr>
              <a:t>.</a:t>
            </a:r>
            <a:r>
              <a:rPr lang="en-IN" b="0" dirty="0" err="1">
                <a:solidFill>
                  <a:srgbClr val="4EC9B0"/>
                </a:solidFill>
                <a:effectLst/>
                <a:latin typeface="Consolas" panose="020B0609020204030204" pitchFamily="49" charset="0"/>
              </a:rPr>
              <a:t>model_selection</a:t>
            </a:r>
            <a:r>
              <a:rPr lang="en-IN" b="0" dirty="0">
                <a:solidFill>
                  <a:srgbClr val="CCCCCC"/>
                </a:solidFill>
                <a:effectLst/>
                <a:latin typeface="Consolas" panose="020B0609020204030204" pitchFamily="49" charset="0"/>
              </a:rPr>
              <a:t> </a:t>
            </a:r>
            <a:r>
              <a:rPr lang="en-IN" b="0" dirty="0">
                <a:solidFill>
                  <a:srgbClr val="C586C0"/>
                </a:solidFill>
                <a:effectLst/>
                <a:latin typeface="Consolas" panose="020B0609020204030204" pitchFamily="49" charset="0"/>
              </a:rPr>
              <a:t>import</a:t>
            </a:r>
            <a:r>
              <a:rPr lang="en-IN" b="0" dirty="0">
                <a:solidFill>
                  <a:srgbClr val="CCCCCC"/>
                </a:solidFill>
                <a:effectLst/>
                <a:latin typeface="Consolas" panose="020B0609020204030204" pitchFamily="49" charset="0"/>
              </a:rPr>
              <a:t> </a:t>
            </a:r>
            <a:r>
              <a:rPr lang="en-IN" b="0" dirty="0" err="1">
                <a:solidFill>
                  <a:srgbClr val="4EC9B0"/>
                </a:solidFill>
                <a:effectLst/>
                <a:latin typeface="Consolas" panose="020B0609020204030204" pitchFamily="49" charset="0"/>
              </a:rPr>
              <a:t>KFold</a:t>
            </a:r>
            <a:endParaRPr lang="en-IN" b="0" dirty="0">
              <a:solidFill>
                <a:srgbClr val="CCCCCC"/>
              </a:solidFill>
              <a:effectLst/>
              <a:latin typeface="Consolas" panose="020B0609020204030204" pitchFamily="49" charset="0"/>
            </a:endParaRPr>
          </a:p>
          <a:p>
            <a:pPr>
              <a:lnSpc>
                <a:spcPts val="1425"/>
              </a:lnSpc>
            </a:pPr>
            <a:r>
              <a:rPr lang="en-IN" b="0" dirty="0">
                <a:solidFill>
                  <a:srgbClr val="C586C0"/>
                </a:solidFill>
                <a:effectLst/>
                <a:latin typeface="Consolas" panose="020B0609020204030204" pitchFamily="49" charset="0"/>
              </a:rPr>
              <a:t>from</a:t>
            </a:r>
            <a:r>
              <a:rPr lang="en-IN" b="0" dirty="0">
                <a:solidFill>
                  <a:srgbClr val="CCCCCC"/>
                </a:solidFill>
                <a:effectLst/>
                <a:latin typeface="Consolas" panose="020B0609020204030204" pitchFamily="49" charset="0"/>
              </a:rPr>
              <a:t> </a:t>
            </a:r>
            <a:r>
              <a:rPr lang="en-IN" b="0" dirty="0" err="1">
                <a:solidFill>
                  <a:srgbClr val="4EC9B0"/>
                </a:solidFill>
                <a:effectLst/>
                <a:latin typeface="Consolas" panose="020B0609020204030204" pitchFamily="49" charset="0"/>
              </a:rPr>
              <a:t>sklearn</a:t>
            </a:r>
            <a:r>
              <a:rPr lang="en-IN" b="0" dirty="0" err="1">
                <a:solidFill>
                  <a:srgbClr val="CCCCCC"/>
                </a:solidFill>
                <a:effectLst/>
                <a:latin typeface="Consolas" panose="020B0609020204030204" pitchFamily="49" charset="0"/>
              </a:rPr>
              <a:t>.</a:t>
            </a:r>
            <a:r>
              <a:rPr lang="en-IN" b="0" dirty="0" err="1">
                <a:solidFill>
                  <a:srgbClr val="4EC9B0"/>
                </a:solidFill>
                <a:effectLst/>
                <a:latin typeface="Consolas" panose="020B0609020204030204" pitchFamily="49" charset="0"/>
              </a:rPr>
              <a:t>model_selection</a:t>
            </a:r>
            <a:r>
              <a:rPr lang="en-IN" b="0" dirty="0">
                <a:solidFill>
                  <a:srgbClr val="CCCCCC"/>
                </a:solidFill>
                <a:effectLst/>
                <a:latin typeface="Consolas" panose="020B0609020204030204" pitchFamily="49" charset="0"/>
              </a:rPr>
              <a:t> </a:t>
            </a:r>
            <a:r>
              <a:rPr lang="en-IN" b="0" dirty="0">
                <a:solidFill>
                  <a:srgbClr val="C586C0"/>
                </a:solidFill>
                <a:effectLst/>
                <a:latin typeface="Consolas" panose="020B0609020204030204" pitchFamily="49" charset="0"/>
              </a:rPr>
              <a:t>import</a:t>
            </a:r>
            <a:r>
              <a:rPr lang="en-IN" b="0" dirty="0">
                <a:solidFill>
                  <a:srgbClr val="CCCCCC"/>
                </a:solidFill>
                <a:effectLst/>
                <a:latin typeface="Consolas" panose="020B0609020204030204" pitchFamily="49" charset="0"/>
              </a:rPr>
              <a:t> </a:t>
            </a:r>
            <a:r>
              <a:rPr lang="en-IN" b="0" dirty="0" err="1">
                <a:solidFill>
                  <a:srgbClr val="DCDCAA"/>
                </a:solidFill>
                <a:effectLst/>
                <a:latin typeface="Consolas" panose="020B0609020204030204" pitchFamily="49" charset="0"/>
              </a:rPr>
              <a:t>cross_val_score</a:t>
            </a:r>
            <a:endParaRPr lang="en-IN" b="0" dirty="0">
              <a:solidFill>
                <a:srgbClr val="CCCCCC"/>
              </a:solidFill>
              <a:effectLst/>
              <a:latin typeface="Consolas" panose="020B0609020204030204" pitchFamily="49" charset="0"/>
            </a:endParaRPr>
          </a:p>
          <a:p>
            <a:pPr>
              <a:lnSpc>
                <a:spcPts val="1425"/>
              </a:lnSpc>
            </a:pPr>
            <a:r>
              <a:rPr lang="en-IN" b="0" dirty="0">
                <a:solidFill>
                  <a:srgbClr val="C586C0"/>
                </a:solidFill>
                <a:effectLst/>
                <a:latin typeface="Consolas" panose="020B0609020204030204" pitchFamily="49" charset="0"/>
              </a:rPr>
              <a:t>from</a:t>
            </a:r>
            <a:r>
              <a:rPr lang="en-IN" b="0" dirty="0">
                <a:solidFill>
                  <a:srgbClr val="CCCCCC"/>
                </a:solidFill>
                <a:effectLst/>
                <a:latin typeface="Consolas" panose="020B0609020204030204" pitchFamily="49" charset="0"/>
              </a:rPr>
              <a:t> </a:t>
            </a:r>
            <a:r>
              <a:rPr lang="en-IN" b="0" dirty="0" err="1">
                <a:solidFill>
                  <a:srgbClr val="4EC9B0"/>
                </a:solidFill>
                <a:effectLst/>
                <a:latin typeface="Consolas" panose="020B0609020204030204" pitchFamily="49" charset="0"/>
              </a:rPr>
              <a:t>sklearn</a:t>
            </a:r>
            <a:r>
              <a:rPr lang="en-IN" b="0" dirty="0" err="1">
                <a:solidFill>
                  <a:srgbClr val="CCCCCC"/>
                </a:solidFill>
                <a:effectLst/>
                <a:latin typeface="Consolas" panose="020B0609020204030204" pitchFamily="49" charset="0"/>
              </a:rPr>
              <a:t>.</a:t>
            </a:r>
            <a:r>
              <a:rPr lang="en-IN" b="0" dirty="0" err="1">
                <a:solidFill>
                  <a:srgbClr val="4EC9B0"/>
                </a:solidFill>
                <a:effectLst/>
                <a:latin typeface="Consolas" panose="020B0609020204030204" pitchFamily="49" charset="0"/>
              </a:rPr>
              <a:t>preprocessing</a:t>
            </a:r>
            <a:r>
              <a:rPr lang="en-IN" b="0" dirty="0">
                <a:solidFill>
                  <a:srgbClr val="CCCCCC"/>
                </a:solidFill>
                <a:effectLst/>
                <a:latin typeface="Consolas" panose="020B0609020204030204" pitchFamily="49" charset="0"/>
              </a:rPr>
              <a:t> </a:t>
            </a:r>
            <a:r>
              <a:rPr lang="en-IN" b="0" dirty="0">
                <a:solidFill>
                  <a:srgbClr val="C586C0"/>
                </a:solidFill>
                <a:effectLst/>
                <a:latin typeface="Consolas" panose="020B0609020204030204" pitchFamily="49" charset="0"/>
              </a:rPr>
              <a:t>import</a:t>
            </a:r>
            <a:r>
              <a:rPr lang="en-IN" b="0" dirty="0">
                <a:solidFill>
                  <a:srgbClr val="CCCCCC"/>
                </a:solidFill>
                <a:effectLst/>
                <a:latin typeface="Consolas" panose="020B0609020204030204" pitchFamily="49" charset="0"/>
              </a:rPr>
              <a:t> </a:t>
            </a:r>
            <a:r>
              <a:rPr lang="en-IN" b="0" dirty="0" err="1">
                <a:solidFill>
                  <a:srgbClr val="4EC9B0"/>
                </a:solidFill>
                <a:effectLst/>
                <a:latin typeface="Consolas" panose="020B0609020204030204" pitchFamily="49" charset="0"/>
              </a:rPr>
              <a:t>StandardScaler</a:t>
            </a:r>
            <a:endParaRPr lang="en-IN" b="0" dirty="0">
              <a:solidFill>
                <a:srgbClr val="CCCCCC"/>
              </a:solidFill>
              <a:effectLst/>
              <a:latin typeface="Consolas" panose="020B0609020204030204" pitchFamily="49" charset="0"/>
            </a:endParaRPr>
          </a:p>
          <a:p>
            <a:endParaRPr lang="en-IN" dirty="0"/>
          </a:p>
        </p:txBody>
      </p:sp>
    </p:spTree>
    <p:extLst>
      <p:ext uri="{BB962C8B-B14F-4D97-AF65-F5344CB8AC3E}">
        <p14:creationId xmlns:p14="http://schemas.microsoft.com/office/powerpoint/2010/main" val="3753257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971F1-9CEA-4D5B-8D86-C36EEC0E2342}"/>
              </a:ext>
            </a:extLst>
          </p:cNvPr>
          <p:cNvSpPr>
            <a:spLocks noGrp="1"/>
          </p:cNvSpPr>
          <p:nvPr>
            <p:ph type="title"/>
          </p:nvPr>
        </p:nvSpPr>
        <p:spPr/>
        <p:txBody>
          <a:bodyPr/>
          <a:lstStyle/>
          <a:p>
            <a:pPr algn="ctr"/>
            <a:r>
              <a:rPr lang="en-IN" b="0" dirty="0">
                <a:solidFill>
                  <a:schemeClr val="tx2">
                    <a:lumMod val="50000"/>
                  </a:schemeClr>
                </a:solidFill>
                <a:effectLst/>
              </a:rPr>
              <a:t>Importing Dataset</a:t>
            </a:r>
            <a:endParaRPr lang="en-IN" dirty="0">
              <a:solidFill>
                <a:schemeClr val="tx2">
                  <a:lumMod val="50000"/>
                </a:schemeClr>
              </a:solidFill>
            </a:endParaRPr>
          </a:p>
        </p:txBody>
      </p:sp>
      <p:sp>
        <p:nvSpPr>
          <p:cNvPr id="3" name="Content Placeholder 2">
            <a:extLst>
              <a:ext uri="{FF2B5EF4-FFF2-40B4-BE49-F238E27FC236}">
                <a16:creationId xmlns:a16="http://schemas.microsoft.com/office/drawing/2014/main" id="{200C3B63-E590-B9DE-ACBB-0E6F64E3BA2A}"/>
              </a:ext>
            </a:extLst>
          </p:cNvPr>
          <p:cNvSpPr>
            <a:spLocks noGrp="1"/>
          </p:cNvSpPr>
          <p:nvPr>
            <p:ph idx="1"/>
          </p:nvPr>
        </p:nvSpPr>
        <p:spPr/>
        <p:txBody>
          <a:bodyPr>
            <a:normAutofit/>
          </a:bodyPr>
          <a:lstStyle/>
          <a:p>
            <a:r>
              <a:rPr lang="en-IN" sz="2000" kern="100" dirty="0">
                <a:effectLst/>
                <a:latin typeface="Sitka Subheading" pitchFamily="2" charset="0"/>
                <a:ea typeface="Calibri" panose="020F0502020204030204" pitchFamily="34" charset="0"/>
                <a:cs typeface="Times New Roman" panose="02020603050405020304" pitchFamily="18" charset="0"/>
              </a:rPr>
              <a:t>The </a:t>
            </a:r>
            <a:r>
              <a:rPr lang="en-IN" sz="2000" kern="100" dirty="0" err="1">
                <a:effectLst/>
                <a:latin typeface="Sitka Subheading" pitchFamily="2" charset="0"/>
                <a:ea typeface="Calibri" panose="020F0502020204030204" pitchFamily="34" charset="0"/>
                <a:cs typeface="Times New Roman" panose="02020603050405020304" pitchFamily="18" charset="0"/>
              </a:rPr>
              <a:t>read_csv</a:t>
            </a:r>
            <a:r>
              <a:rPr lang="en-IN" sz="2000" kern="100" dirty="0">
                <a:effectLst/>
                <a:latin typeface="Sitka Subheading" pitchFamily="2" charset="0"/>
                <a:ea typeface="Calibri" panose="020F0502020204030204" pitchFamily="34" charset="0"/>
                <a:cs typeface="Times New Roman" panose="02020603050405020304" pitchFamily="18" charset="0"/>
              </a:rPr>
              <a:t> function is primarily used to read data from a CSV (Comma-Separated Values) file into a Pandas </a:t>
            </a:r>
            <a:r>
              <a:rPr lang="en-IN" sz="2000" kern="100" dirty="0" err="1">
                <a:effectLst/>
                <a:latin typeface="Sitka Subheading" pitchFamily="2" charset="0"/>
                <a:ea typeface="Calibri" panose="020F0502020204030204" pitchFamily="34" charset="0"/>
                <a:cs typeface="Times New Roman" panose="02020603050405020304" pitchFamily="18" charset="0"/>
              </a:rPr>
              <a:t>DataFrame</a:t>
            </a:r>
            <a:r>
              <a:rPr lang="en-IN" sz="2000" kern="100" dirty="0">
                <a:effectLst/>
                <a:latin typeface="Sitka Subheading" pitchFamily="2" charset="0"/>
                <a:ea typeface="Calibri" panose="020F0502020204030204" pitchFamily="34" charset="0"/>
                <a:cs typeface="Times New Roman" panose="02020603050405020304" pitchFamily="18" charset="0"/>
              </a:rPr>
              <a:t>. It offers a flexible way to handle various CSV formats and provides several parameters to customize the reading process.</a:t>
            </a:r>
          </a:p>
          <a:p>
            <a:pPr>
              <a:lnSpc>
                <a:spcPts val="1425"/>
              </a:lnSpc>
            </a:pPr>
            <a:r>
              <a:rPr lang="en-IN" sz="2000" kern="100" dirty="0">
                <a:latin typeface="Sitka Subheading" pitchFamily="2" charset="0"/>
                <a:ea typeface="Calibri" panose="020F0502020204030204" pitchFamily="34" charset="0"/>
                <a:cs typeface="Times New Roman" panose="02020603050405020304" pitchFamily="18" charset="0"/>
              </a:rPr>
              <a:t>     SYNTAX:    </a:t>
            </a:r>
            <a:r>
              <a:rPr lang="en-IN" sz="2000" b="0" dirty="0">
                <a:solidFill>
                  <a:srgbClr val="9CDCFE"/>
                </a:solidFill>
                <a:effectLst/>
                <a:latin typeface="Sitka Subheading" pitchFamily="2" charset="0"/>
              </a:rPr>
              <a:t>data</a:t>
            </a:r>
            <a:r>
              <a:rPr lang="en-IN" sz="2000" b="0" dirty="0">
                <a:solidFill>
                  <a:srgbClr val="CCCCCC"/>
                </a:solidFill>
                <a:effectLst/>
                <a:latin typeface="Sitka Subheading" pitchFamily="2" charset="0"/>
              </a:rPr>
              <a:t> </a:t>
            </a:r>
            <a:r>
              <a:rPr lang="en-IN" sz="2000" b="0" dirty="0">
                <a:solidFill>
                  <a:srgbClr val="D4D4D4"/>
                </a:solidFill>
                <a:effectLst/>
                <a:latin typeface="Sitka Subheading" pitchFamily="2" charset="0"/>
              </a:rPr>
              <a:t>=</a:t>
            </a:r>
            <a:r>
              <a:rPr lang="en-IN" sz="2000" b="0" dirty="0">
                <a:solidFill>
                  <a:srgbClr val="CCCCCC"/>
                </a:solidFill>
                <a:effectLst/>
                <a:latin typeface="Sitka Subheading" pitchFamily="2" charset="0"/>
              </a:rPr>
              <a:t> </a:t>
            </a:r>
            <a:r>
              <a:rPr lang="en-IN" sz="2000" b="0" dirty="0" err="1">
                <a:solidFill>
                  <a:srgbClr val="4EC9B0"/>
                </a:solidFill>
                <a:effectLst/>
                <a:latin typeface="Sitka Subheading" pitchFamily="2" charset="0"/>
              </a:rPr>
              <a:t>pd</a:t>
            </a:r>
            <a:r>
              <a:rPr lang="en-IN" sz="2000" b="0" dirty="0" err="1">
                <a:solidFill>
                  <a:srgbClr val="CCCCCC"/>
                </a:solidFill>
                <a:effectLst/>
                <a:latin typeface="Sitka Subheading" pitchFamily="2" charset="0"/>
              </a:rPr>
              <a:t>.</a:t>
            </a:r>
            <a:r>
              <a:rPr lang="en-IN" sz="2000" b="0" dirty="0" err="1">
                <a:solidFill>
                  <a:srgbClr val="DCDCAA"/>
                </a:solidFill>
                <a:effectLst/>
                <a:latin typeface="Sitka Subheading" pitchFamily="2" charset="0"/>
              </a:rPr>
              <a:t>read_csv</a:t>
            </a:r>
            <a:r>
              <a:rPr lang="en-IN" sz="2000" b="0" dirty="0">
                <a:solidFill>
                  <a:srgbClr val="CCCCCC"/>
                </a:solidFill>
                <a:effectLst/>
                <a:latin typeface="Sitka Subheading" pitchFamily="2" charset="0"/>
              </a:rPr>
              <a:t>(</a:t>
            </a:r>
            <a:r>
              <a:rPr lang="en-IN" sz="2000" b="0" dirty="0">
                <a:solidFill>
                  <a:srgbClr val="CE9178"/>
                </a:solidFill>
                <a:effectLst/>
                <a:latin typeface="Sitka Subheading" pitchFamily="2" charset="0"/>
              </a:rPr>
              <a:t>'CellPhone_train.csv’</a:t>
            </a:r>
            <a:r>
              <a:rPr lang="en-IN" sz="2000" b="0" dirty="0">
                <a:solidFill>
                  <a:srgbClr val="CCCCCC"/>
                </a:solidFill>
                <a:effectLst/>
                <a:latin typeface="Sitka Subheading" pitchFamily="2" charset="0"/>
              </a:rPr>
              <a:t>)</a:t>
            </a:r>
          </a:p>
          <a:p>
            <a:pPr marL="0" indent="0">
              <a:buNone/>
            </a:pPr>
            <a:endParaRPr lang="en-IN" sz="2000" kern="100" dirty="0">
              <a:latin typeface="Sitka Subheading" pitchFamily="2" charset="0"/>
              <a:ea typeface="Calibri" panose="020F0502020204030204" pitchFamily="34" charset="0"/>
              <a:cs typeface="Times New Roman" panose="02020603050405020304" pitchFamily="18" charset="0"/>
            </a:endParaRPr>
          </a:p>
          <a:p>
            <a:pPr marL="0" indent="0">
              <a:buNone/>
            </a:pPr>
            <a:r>
              <a:rPr lang="en-IN" sz="2000" kern="100" dirty="0">
                <a:effectLst/>
                <a:latin typeface="Sitka Subheading" pitchFamily="2" charset="0"/>
                <a:ea typeface="Calibri" panose="020F0502020204030204" pitchFamily="34" charset="0"/>
                <a:cs typeface="Times New Roman" panose="02020603050405020304" pitchFamily="18" charset="0"/>
              </a:rPr>
              <a:t>A Pandas </a:t>
            </a:r>
            <a:r>
              <a:rPr lang="en-IN" sz="2000" kern="100" dirty="0" err="1">
                <a:effectLst/>
                <a:latin typeface="Sitka Subheading" pitchFamily="2" charset="0"/>
                <a:ea typeface="Calibri" panose="020F0502020204030204" pitchFamily="34" charset="0"/>
                <a:cs typeface="Times New Roman" panose="02020603050405020304" pitchFamily="18" charset="0"/>
              </a:rPr>
              <a:t>DataFrame</a:t>
            </a:r>
            <a:r>
              <a:rPr lang="en-IN" sz="2000" kern="100" dirty="0">
                <a:effectLst/>
                <a:latin typeface="Sitka Subheading" pitchFamily="2" charset="0"/>
                <a:ea typeface="Calibri" panose="020F0502020204030204" pitchFamily="34" charset="0"/>
                <a:cs typeface="Times New Roman" panose="02020603050405020304" pitchFamily="18" charset="0"/>
              </a:rPr>
              <a:t> is a 2D </a:t>
            </a:r>
            <a:r>
              <a:rPr lang="en-IN" sz="2000" kern="100" dirty="0" err="1">
                <a:effectLst/>
                <a:latin typeface="Sitka Subheading" pitchFamily="2" charset="0"/>
                <a:ea typeface="Calibri" panose="020F0502020204030204" pitchFamily="34" charset="0"/>
                <a:cs typeface="Times New Roman" panose="02020603050405020304" pitchFamily="18" charset="0"/>
              </a:rPr>
              <a:t>labeled</a:t>
            </a:r>
            <a:r>
              <a:rPr lang="en-IN" sz="2000" kern="100" dirty="0">
                <a:effectLst/>
                <a:latin typeface="Sitka Subheading" pitchFamily="2" charset="0"/>
                <a:ea typeface="Calibri" panose="020F0502020204030204" pitchFamily="34" charset="0"/>
                <a:cs typeface="Times New Roman" panose="02020603050405020304" pitchFamily="18" charset="0"/>
              </a:rPr>
              <a:t> data structure with columns that can hold different data types. It's used for data analysis, manipulation, and visualization.</a:t>
            </a:r>
          </a:p>
          <a:p>
            <a:r>
              <a:rPr lang="en-IN" sz="2000" kern="100" dirty="0">
                <a:latin typeface="Sitka Subheading" pitchFamily="2" charset="0"/>
                <a:ea typeface="Calibri" panose="020F0502020204030204" pitchFamily="34" charset="0"/>
                <a:cs typeface="Times New Roman" panose="02020603050405020304" pitchFamily="18" charset="0"/>
              </a:rPr>
              <a:t>    SYNTAX: </a:t>
            </a:r>
            <a:r>
              <a:rPr lang="en-IN" sz="2000" b="0" dirty="0" err="1">
                <a:solidFill>
                  <a:srgbClr val="9CDCFE"/>
                </a:solidFill>
                <a:effectLst/>
                <a:latin typeface="Sitka Subheading" pitchFamily="2" charset="0"/>
              </a:rPr>
              <a:t>df</a:t>
            </a:r>
            <a:r>
              <a:rPr lang="en-IN" sz="2000" b="0" dirty="0">
                <a:solidFill>
                  <a:srgbClr val="D4D4D4"/>
                </a:solidFill>
                <a:effectLst/>
                <a:latin typeface="Sitka Subheading" pitchFamily="2" charset="0"/>
              </a:rPr>
              <a:t>=</a:t>
            </a:r>
            <a:r>
              <a:rPr lang="en-IN" sz="2000" b="0" dirty="0" err="1">
                <a:solidFill>
                  <a:srgbClr val="4EC9B0"/>
                </a:solidFill>
                <a:effectLst/>
                <a:latin typeface="Sitka Subheading" pitchFamily="2" charset="0"/>
              </a:rPr>
              <a:t>pd</a:t>
            </a:r>
            <a:r>
              <a:rPr lang="en-IN" sz="2000" b="0" dirty="0" err="1">
                <a:solidFill>
                  <a:srgbClr val="CCCCCC"/>
                </a:solidFill>
                <a:effectLst/>
                <a:latin typeface="Sitka Subheading" pitchFamily="2" charset="0"/>
              </a:rPr>
              <a:t>.</a:t>
            </a:r>
            <a:r>
              <a:rPr lang="en-IN" sz="2000" b="0" dirty="0" err="1">
                <a:solidFill>
                  <a:srgbClr val="4EC9B0"/>
                </a:solidFill>
                <a:effectLst/>
                <a:latin typeface="Sitka Subheading" pitchFamily="2" charset="0"/>
              </a:rPr>
              <a:t>DataFrame</a:t>
            </a:r>
            <a:r>
              <a:rPr lang="en-IN" sz="2000" b="0" dirty="0">
                <a:solidFill>
                  <a:srgbClr val="CCCCCC"/>
                </a:solidFill>
                <a:effectLst/>
                <a:latin typeface="Sitka Subheading" pitchFamily="2" charset="0"/>
              </a:rPr>
              <a:t>(</a:t>
            </a:r>
            <a:r>
              <a:rPr lang="en-IN" sz="2000" b="0" dirty="0">
                <a:solidFill>
                  <a:srgbClr val="9CDCFE"/>
                </a:solidFill>
                <a:effectLst/>
                <a:latin typeface="Sitka Subheading" pitchFamily="2" charset="0"/>
              </a:rPr>
              <a:t>data</a:t>
            </a:r>
            <a:r>
              <a:rPr lang="en-IN" sz="2000" b="0" dirty="0">
                <a:solidFill>
                  <a:srgbClr val="CCCCCC"/>
                </a:solidFill>
                <a:effectLst/>
                <a:latin typeface="Sitka Subheading" pitchFamily="2" charset="0"/>
              </a:rPr>
              <a:t>)</a:t>
            </a:r>
          </a:p>
          <a:p>
            <a:endParaRPr lang="en-IN" sz="2000" kern="100" dirty="0">
              <a:effectLst/>
              <a:latin typeface="Sitka Subheading"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36914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113EE-9BA9-B011-9BE2-BC2130E142CC}"/>
              </a:ext>
            </a:extLst>
          </p:cNvPr>
          <p:cNvSpPr>
            <a:spLocks noGrp="1"/>
          </p:cNvSpPr>
          <p:nvPr>
            <p:ph type="title"/>
          </p:nvPr>
        </p:nvSpPr>
        <p:spPr/>
        <p:txBody>
          <a:bodyPr/>
          <a:lstStyle/>
          <a:p>
            <a:pPr algn="ctr"/>
            <a:r>
              <a:rPr lang="en-IN" dirty="0"/>
              <a:t>Problem Definition</a:t>
            </a:r>
          </a:p>
        </p:txBody>
      </p:sp>
      <p:sp>
        <p:nvSpPr>
          <p:cNvPr id="21" name="TextBox 20">
            <a:extLst>
              <a:ext uri="{FF2B5EF4-FFF2-40B4-BE49-F238E27FC236}">
                <a16:creationId xmlns:a16="http://schemas.microsoft.com/office/drawing/2014/main" id="{A7AD134C-0725-D137-2C77-BB99B46D2FAB}"/>
              </a:ext>
            </a:extLst>
          </p:cNvPr>
          <p:cNvSpPr txBox="1"/>
          <p:nvPr/>
        </p:nvSpPr>
        <p:spPr>
          <a:xfrm>
            <a:off x="1244867" y="2343117"/>
            <a:ext cx="9702265" cy="523220"/>
          </a:xfrm>
          <a:prstGeom prst="rect">
            <a:avLst/>
          </a:prstGeom>
          <a:noFill/>
        </p:spPr>
        <p:txBody>
          <a:bodyPr wrap="square">
            <a:spAutoFit/>
          </a:bodyPr>
          <a:lstStyle/>
          <a:p>
            <a:pPr marL="457200" indent="-457200">
              <a:buFont typeface="Wingdings" panose="05000000000000000000" pitchFamily="2" charset="2"/>
              <a:buChar char="v"/>
            </a:pPr>
            <a:r>
              <a:rPr lang="en-US" sz="2800" u="sng" dirty="0">
                <a:latin typeface="Sitka Subheading Semibold" pitchFamily="2" charset="0"/>
                <a:ea typeface="Microsoft Sans Serif" panose="020B0604020202020204" pitchFamily="34" charset="0"/>
                <a:cs typeface="Microsoft Sans Serif" panose="020B0604020202020204" pitchFamily="34" charset="0"/>
              </a:rPr>
              <a:t>TITLE</a:t>
            </a:r>
            <a:r>
              <a:rPr lang="en-US" sz="2800" dirty="0">
                <a:latin typeface="Sitka Subheading Semibold" pitchFamily="2" charset="0"/>
                <a:ea typeface="Microsoft Sans Serif" panose="020B0604020202020204" pitchFamily="34" charset="0"/>
                <a:cs typeface="Microsoft Sans Serif" panose="020B0604020202020204" pitchFamily="34" charset="0"/>
              </a:rPr>
              <a:t>: </a:t>
            </a:r>
            <a:r>
              <a:rPr lang="en-US" sz="2800" dirty="0">
                <a:latin typeface="Book Antiqua" panose="02040602050305030304" pitchFamily="18" charset="0"/>
                <a:ea typeface="Microsoft Sans Serif" panose="020B0604020202020204" pitchFamily="34" charset="0"/>
                <a:cs typeface="Microsoft Sans Serif" panose="020B0604020202020204" pitchFamily="34" charset="0"/>
              </a:rPr>
              <a:t>Identifying Key Insights from Cellphone Data</a:t>
            </a:r>
            <a:endParaRPr lang="en-IN" sz="2800" dirty="0">
              <a:latin typeface="Book Antiqua" panose="02040602050305030304" pitchFamily="18" charset="0"/>
              <a:ea typeface="Microsoft Sans Serif" panose="020B0604020202020204" pitchFamily="34" charset="0"/>
              <a:cs typeface="Microsoft Sans Serif" panose="020B0604020202020204" pitchFamily="34" charset="0"/>
            </a:endParaRPr>
          </a:p>
        </p:txBody>
      </p:sp>
      <p:sp>
        <p:nvSpPr>
          <p:cNvPr id="23" name="TextBox 22">
            <a:extLst>
              <a:ext uri="{FF2B5EF4-FFF2-40B4-BE49-F238E27FC236}">
                <a16:creationId xmlns:a16="http://schemas.microsoft.com/office/drawing/2014/main" id="{6671332F-8821-474E-F361-107788BE7713}"/>
              </a:ext>
            </a:extLst>
          </p:cNvPr>
          <p:cNvSpPr txBox="1"/>
          <p:nvPr/>
        </p:nvSpPr>
        <p:spPr>
          <a:xfrm>
            <a:off x="1244867" y="3122564"/>
            <a:ext cx="9188918" cy="1384995"/>
          </a:xfrm>
          <a:prstGeom prst="rect">
            <a:avLst/>
          </a:prstGeom>
          <a:noFill/>
        </p:spPr>
        <p:txBody>
          <a:bodyPr wrap="square">
            <a:spAutoFit/>
          </a:bodyPr>
          <a:lstStyle/>
          <a:p>
            <a:pPr marL="457200" indent="-457200">
              <a:buFont typeface="Wingdings" panose="05000000000000000000" pitchFamily="2" charset="2"/>
              <a:buChar char="v"/>
            </a:pPr>
            <a:r>
              <a:rPr lang="en-US" sz="2800" u="sng" dirty="0">
                <a:latin typeface="Sitka Subheading" pitchFamily="2" charset="0"/>
              </a:rPr>
              <a:t>OBJECTIVE</a:t>
            </a:r>
            <a:r>
              <a:rPr lang="en-US" sz="2800" dirty="0">
                <a:latin typeface="Book Antiqua" panose="02040602050305030304" pitchFamily="18" charset="0"/>
              </a:rPr>
              <a:t>: Analyze smartphone specifications to understand price trends, performance capabilities, and market positioning.</a:t>
            </a:r>
            <a:r>
              <a:rPr lang="en-US" dirty="0">
                <a:latin typeface="Book Antiqua" panose="02040602050305030304" pitchFamily="18" charset="0"/>
              </a:rPr>
              <a:t>.</a:t>
            </a:r>
            <a:endParaRPr lang="en-IN" dirty="0">
              <a:latin typeface="Book Antiqua" panose="02040602050305030304" pitchFamily="18" charset="0"/>
            </a:endParaRPr>
          </a:p>
        </p:txBody>
      </p:sp>
      <p:sp>
        <p:nvSpPr>
          <p:cNvPr id="25" name="TextBox 24">
            <a:extLst>
              <a:ext uri="{FF2B5EF4-FFF2-40B4-BE49-F238E27FC236}">
                <a16:creationId xmlns:a16="http://schemas.microsoft.com/office/drawing/2014/main" id="{28CB1C2E-C5F0-72DE-8A31-09B067588B24}"/>
              </a:ext>
            </a:extLst>
          </p:cNvPr>
          <p:cNvSpPr txBox="1"/>
          <p:nvPr/>
        </p:nvSpPr>
        <p:spPr>
          <a:xfrm>
            <a:off x="1244866" y="4763787"/>
            <a:ext cx="10058399" cy="954107"/>
          </a:xfrm>
          <a:prstGeom prst="rect">
            <a:avLst/>
          </a:prstGeom>
          <a:noFill/>
        </p:spPr>
        <p:txBody>
          <a:bodyPr wrap="square">
            <a:spAutoFit/>
          </a:bodyPr>
          <a:lstStyle/>
          <a:p>
            <a:pPr marL="457200" indent="-457200">
              <a:buFont typeface="Wingdings" panose="05000000000000000000" pitchFamily="2" charset="2"/>
              <a:buChar char="v"/>
            </a:pPr>
            <a:r>
              <a:rPr lang="en-US" sz="2800" u="sng" dirty="0">
                <a:latin typeface="Sitka Subheading" pitchFamily="2" charset="0"/>
              </a:rPr>
              <a:t>GOAL</a:t>
            </a:r>
            <a:r>
              <a:rPr lang="en-US" sz="2800" dirty="0"/>
              <a:t>: </a:t>
            </a:r>
            <a:r>
              <a:rPr lang="en-US" sz="2800" dirty="0">
                <a:latin typeface="Book Antiqua" panose="02040602050305030304" pitchFamily="18" charset="0"/>
              </a:rPr>
              <a:t>Extract insights from smartphone data to guide purchasing decisions and trend forecasting.</a:t>
            </a:r>
            <a:endParaRPr lang="en-IN" sz="2800" dirty="0">
              <a:latin typeface="Book Antiqua" panose="02040602050305030304" pitchFamily="18" charset="0"/>
            </a:endParaRPr>
          </a:p>
        </p:txBody>
      </p:sp>
    </p:spTree>
    <p:extLst>
      <p:ext uri="{BB962C8B-B14F-4D97-AF65-F5344CB8AC3E}">
        <p14:creationId xmlns:p14="http://schemas.microsoft.com/office/powerpoint/2010/main" val="230257456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5BE60-B090-F88E-1D6F-1DF1FF7F3210}"/>
              </a:ext>
            </a:extLst>
          </p:cNvPr>
          <p:cNvSpPr>
            <a:spLocks noGrp="1"/>
          </p:cNvSpPr>
          <p:nvPr>
            <p:ph type="title"/>
          </p:nvPr>
        </p:nvSpPr>
        <p:spPr/>
        <p:txBody>
          <a:bodyPr/>
          <a:lstStyle/>
          <a:p>
            <a:pPr algn="ctr"/>
            <a:r>
              <a:rPr lang="en-IN" dirty="0"/>
              <a:t>Dataset Description</a:t>
            </a:r>
          </a:p>
        </p:txBody>
      </p:sp>
      <p:sp>
        <p:nvSpPr>
          <p:cNvPr id="3" name="Content Placeholder 2">
            <a:extLst>
              <a:ext uri="{FF2B5EF4-FFF2-40B4-BE49-F238E27FC236}">
                <a16:creationId xmlns:a16="http://schemas.microsoft.com/office/drawing/2014/main" id="{11EF2D76-47C8-79FF-FF55-2A577A2854C0}"/>
              </a:ext>
            </a:extLst>
          </p:cNvPr>
          <p:cNvSpPr>
            <a:spLocks noGrp="1"/>
          </p:cNvSpPr>
          <p:nvPr>
            <p:ph idx="1"/>
          </p:nvPr>
        </p:nvSpPr>
        <p:spPr>
          <a:xfrm>
            <a:off x="921497" y="1896446"/>
            <a:ext cx="10058400" cy="3760891"/>
          </a:xfrm>
        </p:spPr>
        <p:txBody>
          <a:bodyPr>
            <a:normAutofit/>
          </a:bodyPr>
          <a:lstStyle/>
          <a:p>
            <a:pPr marL="0" indent="0" algn="ctr">
              <a:buNone/>
            </a:pPr>
            <a:r>
              <a:rPr lang="en-US" sz="2000" dirty="0">
                <a:latin typeface="Book Antiqua" panose="02040602050305030304" pitchFamily="18" charset="0"/>
              </a:rPr>
              <a:t> Overview of </a:t>
            </a:r>
            <a:r>
              <a:rPr lang="en-US" sz="2000" dirty="0" err="1">
                <a:latin typeface="Book Antiqua" panose="02040602050305030304" pitchFamily="18" charset="0"/>
              </a:rPr>
              <a:t>SmartPhone</a:t>
            </a:r>
            <a:r>
              <a:rPr lang="en-US" sz="2000" dirty="0">
                <a:latin typeface="Book Antiqua" panose="02040602050305030304" pitchFamily="18" charset="0"/>
              </a:rPr>
              <a:t> Dataset</a:t>
            </a:r>
          </a:p>
          <a:p>
            <a:pPr>
              <a:buFont typeface="Wingdings" panose="05000000000000000000" pitchFamily="2" charset="2"/>
              <a:buChar char="§"/>
            </a:pPr>
            <a:r>
              <a:rPr lang="en-US" sz="2000" dirty="0">
                <a:latin typeface="Book Antiqua" panose="02040602050305030304" pitchFamily="18" charset="0"/>
              </a:rPr>
              <a:t>Total Entries: 2000 smartphones </a:t>
            </a:r>
          </a:p>
          <a:p>
            <a:pPr>
              <a:buFont typeface="Wingdings" panose="05000000000000000000" pitchFamily="2" charset="2"/>
              <a:buChar char="§"/>
            </a:pPr>
            <a:r>
              <a:rPr lang="en-US" sz="2000" dirty="0">
                <a:latin typeface="Book Antiqua" panose="02040602050305030304" pitchFamily="18" charset="0"/>
              </a:rPr>
              <a:t>Columns: 21 key features</a:t>
            </a:r>
          </a:p>
          <a:p>
            <a:pPr>
              <a:buFont typeface="Wingdings" panose="05000000000000000000" pitchFamily="2" charset="2"/>
              <a:buChar char="§"/>
            </a:pPr>
            <a:endParaRPr lang="en-US" sz="2000" dirty="0">
              <a:latin typeface="Book Antiqua" panose="02040602050305030304" pitchFamily="18" charset="0"/>
            </a:endParaRPr>
          </a:p>
          <a:p>
            <a:pPr>
              <a:buFont typeface="Wingdings" panose="05000000000000000000" pitchFamily="2" charset="2"/>
              <a:buChar char="§"/>
            </a:pPr>
            <a:endParaRPr lang="en-US" sz="2000" dirty="0">
              <a:latin typeface="Book Antiqua" panose="02040602050305030304" pitchFamily="18" charset="0"/>
            </a:endParaRPr>
          </a:p>
          <a:p>
            <a:pPr marL="0" indent="0">
              <a:buNone/>
            </a:pPr>
            <a:endParaRPr lang="en-US" sz="2000" dirty="0">
              <a:latin typeface="Book Antiqua" panose="02040602050305030304" pitchFamily="18" charset="0"/>
            </a:endParaRPr>
          </a:p>
          <a:p>
            <a:endParaRPr lang="en-US" sz="2000" dirty="0">
              <a:latin typeface="Book Antiqua" panose="02040602050305030304" pitchFamily="18" charset="0"/>
            </a:endParaRPr>
          </a:p>
        </p:txBody>
      </p:sp>
      <p:pic>
        <p:nvPicPr>
          <p:cNvPr id="7" name="Picture 6">
            <a:extLst>
              <a:ext uri="{FF2B5EF4-FFF2-40B4-BE49-F238E27FC236}">
                <a16:creationId xmlns:a16="http://schemas.microsoft.com/office/drawing/2014/main" id="{9027791E-6316-CC6A-56A8-00CBE05E78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7936" y="3429000"/>
            <a:ext cx="9817088" cy="2724290"/>
          </a:xfrm>
          <a:prstGeom prst="rect">
            <a:avLst/>
          </a:prstGeom>
        </p:spPr>
      </p:pic>
    </p:spTree>
    <p:extLst>
      <p:ext uri="{BB962C8B-B14F-4D97-AF65-F5344CB8AC3E}">
        <p14:creationId xmlns:p14="http://schemas.microsoft.com/office/powerpoint/2010/main" val="285989718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5BE60-B090-F88E-1D6F-1DF1FF7F3210}"/>
              </a:ext>
            </a:extLst>
          </p:cNvPr>
          <p:cNvSpPr>
            <a:spLocks noGrp="1"/>
          </p:cNvSpPr>
          <p:nvPr>
            <p:ph type="title"/>
          </p:nvPr>
        </p:nvSpPr>
        <p:spPr/>
        <p:txBody>
          <a:bodyPr/>
          <a:lstStyle/>
          <a:p>
            <a:pPr algn="ctr"/>
            <a:r>
              <a:rPr lang="en-IN" dirty="0"/>
              <a:t>Dataset Description</a:t>
            </a:r>
          </a:p>
        </p:txBody>
      </p:sp>
      <p:pic>
        <p:nvPicPr>
          <p:cNvPr id="4" name="Content Placeholder 3">
            <a:extLst>
              <a:ext uri="{FF2B5EF4-FFF2-40B4-BE49-F238E27FC236}">
                <a16:creationId xmlns:a16="http://schemas.microsoft.com/office/drawing/2014/main" id="{984A1E3F-26F7-6D1F-4F8C-D7ED0D7DB1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3530" y="2050448"/>
            <a:ext cx="9046764" cy="4178246"/>
          </a:xfrm>
        </p:spPr>
      </p:pic>
    </p:spTree>
    <p:extLst>
      <p:ext uri="{BB962C8B-B14F-4D97-AF65-F5344CB8AC3E}">
        <p14:creationId xmlns:p14="http://schemas.microsoft.com/office/powerpoint/2010/main" val="305892744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BCD25-7FB6-9287-912F-C5582421EBAD}"/>
              </a:ext>
            </a:extLst>
          </p:cNvPr>
          <p:cNvSpPr>
            <a:spLocks noGrp="1"/>
          </p:cNvSpPr>
          <p:nvPr>
            <p:ph type="title"/>
          </p:nvPr>
        </p:nvSpPr>
        <p:spPr/>
        <p:txBody>
          <a:bodyPr/>
          <a:lstStyle/>
          <a:p>
            <a:pPr algn="ctr"/>
            <a:r>
              <a:rPr lang="en-IN" dirty="0"/>
              <a:t>Data Preprocessing &amp; </a:t>
            </a:r>
            <a:br>
              <a:rPr lang="en-IN" dirty="0"/>
            </a:br>
            <a:r>
              <a:rPr lang="en-IN" dirty="0"/>
              <a:t>Cleaning Steps</a:t>
            </a:r>
          </a:p>
        </p:txBody>
      </p:sp>
      <p:sp>
        <p:nvSpPr>
          <p:cNvPr id="7" name="TextBox 6">
            <a:extLst>
              <a:ext uri="{FF2B5EF4-FFF2-40B4-BE49-F238E27FC236}">
                <a16:creationId xmlns:a16="http://schemas.microsoft.com/office/drawing/2014/main" id="{E375C762-225D-ABD8-67E0-C8D9935EC750}"/>
              </a:ext>
            </a:extLst>
          </p:cNvPr>
          <p:cNvSpPr txBox="1"/>
          <p:nvPr/>
        </p:nvSpPr>
        <p:spPr>
          <a:xfrm>
            <a:off x="1337912" y="2142298"/>
            <a:ext cx="9702265" cy="3799502"/>
          </a:xfrm>
          <a:prstGeom prst="rect">
            <a:avLst/>
          </a:prstGeom>
          <a:noFill/>
        </p:spPr>
        <p:txBody>
          <a:bodyPr wrap="square">
            <a:spAutoFit/>
          </a:bodyPr>
          <a:lstStyle/>
          <a:p>
            <a:pPr>
              <a:lnSpc>
                <a:spcPct val="107000"/>
              </a:lnSpc>
              <a:spcAft>
                <a:spcPts val="800"/>
              </a:spcAft>
            </a:pPr>
            <a:r>
              <a:rPr lang="en-IN" sz="1600" kern="100" dirty="0">
                <a:effectLst/>
                <a:latin typeface="Satki subheading"/>
                <a:ea typeface="Calibri" panose="020F0502020204030204" pitchFamily="34" charset="0"/>
                <a:cs typeface="Times New Roman" panose="02020603050405020304" pitchFamily="18" charset="0"/>
              </a:rPr>
              <a:t>Data cleaning and preprocessing are crucial steps in any data analysis or machine learning pipeline. They involve identifying and correcting errors, inconsistencies, and missing values in the data to ensure its quality and reliability.</a:t>
            </a:r>
          </a:p>
          <a:p>
            <a:pPr>
              <a:lnSpc>
                <a:spcPct val="107000"/>
              </a:lnSpc>
              <a:spcAft>
                <a:spcPts val="800"/>
              </a:spcAft>
            </a:pPr>
            <a:r>
              <a:rPr lang="en-IN" sz="1600" b="1" kern="100" dirty="0">
                <a:effectLst/>
                <a:latin typeface="Satki subheading"/>
                <a:ea typeface="Calibri" panose="020F0502020204030204" pitchFamily="34" charset="0"/>
                <a:cs typeface="Times New Roman" panose="02020603050405020304" pitchFamily="18" charset="0"/>
              </a:rPr>
              <a:t>Key Steps in Data Cleaning and Preprocessing:</a:t>
            </a:r>
            <a:endParaRPr lang="en-IN" sz="1600" kern="100" dirty="0">
              <a:effectLst/>
              <a:latin typeface="Satki subheading"/>
              <a:ea typeface="Calibri" panose="020F0502020204030204" pitchFamily="34" charset="0"/>
              <a:cs typeface="Times New Roman" panose="02020603050405020304" pitchFamily="18" charset="0"/>
            </a:endParaRPr>
          </a:p>
          <a:p>
            <a:pPr lvl="0">
              <a:lnSpc>
                <a:spcPct val="107000"/>
              </a:lnSpc>
              <a:spcAft>
                <a:spcPts val="800"/>
              </a:spcAft>
              <a:tabLst>
                <a:tab pos="457200" algn="l"/>
              </a:tabLst>
            </a:pPr>
            <a:r>
              <a:rPr lang="en-IN" sz="1600" b="1" kern="100" dirty="0">
                <a:effectLst/>
                <a:latin typeface="Satki subheading"/>
                <a:ea typeface="Calibri" panose="020F0502020204030204" pitchFamily="34" charset="0"/>
                <a:cs typeface="Times New Roman" panose="02020603050405020304" pitchFamily="18" charset="0"/>
              </a:rPr>
              <a:t>Handling Missing Values:</a:t>
            </a:r>
            <a:endParaRPr lang="en-IN" sz="1600" kern="100" dirty="0">
              <a:effectLst/>
              <a:latin typeface="Satki subheading"/>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600" b="1" kern="100" dirty="0">
                <a:effectLst/>
                <a:latin typeface="Satki subheading"/>
                <a:ea typeface="Calibri" panose="020F0502020204030204" pitchFamily="34" charset="0"/>
                <a:cs typeface="Times New Roman" panose="02020603050405020304" pitchFamily="18" charset="0"/>
              </a:rPr>
              <a:t>Deletion:</a:t>
            </a:r>
            <a:r>
              <a:rPr lang="en-IN" sz="1600" kern="100" dirty="0">
                <a:effectLst/>
                <a:latin typeface="Satki subheading"/>
                <a:ea typeface="Calibri" panose="020F0502020204030204" pitchFamily="34" charset="0"/>
                <a:cs typeface="Times New Roman" panose="02020603050405020304" pitchFamily="18" charset="0"/>
              </a:rPr>
              <a:t> Removing rows or columns with missing values.</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600" b="1" kern="100" dirty="0">
                <a:effectLst/>
                <a:latin typeface="Satki subheading"/>
                <a:ea typeface="Calibri" panose="020F0502020204030204" pitchFamily="34" charset="0"/>
                <a:cs typeface="Times New Roman" panose="02020603050405020304" pitchFamily="18" charset="0"/>
              </a:rPr>
              <a:t>Imputation:</a:t>
            </a:r>
            <a:r>
              <a:rPr lang="en-IN" sz="1600" kern="100" dirty="0">
                <a:effectLst/>
                <a:latin typeface="Satki subheading"/>
                <a:ea typeface="Calibri" panose="020F0502020204030204" pitchFamily="34" charset="0"/>
                <a:cs typeface="Times New Roman" panose="02020603050405020304" pitchFamily="18" charset="0"/>
              </a:rPr>
              <a:t> Filling missing values with estimated values (e.g., mean, median, mode, or more sophisticated techniques like interpolation).</a:t>
            </a:r>
          </a:p>
          <a:p>
            <a:pPr lvl="0">
              <a:lnSpc>
                <a:spcPct val="107000"/>
              </a:lnSpc>
              <a:spcAft>
                <a:spcPts val="800"/>
              </a:spcAft>
              <a:tabLst>
                <a:tab pos="457200" algn="l"/>
              </a:tabLst>
            </a:pPr>
            <a:r>
              <a:rPr lang="en-IN" sz="1600" b="1" kern="100" dirty="0">
                <a:effectLst/>
                <a:latin typeface="Satki subheading"/>
                <a:ea typeface="Calibri" panose="020F0502020204030204" pitchFamily="34" charset="0"/>
                <a:cs typeface="Times New Roman" panose="02020603050405020304" pitchFamily="18" charset="0"/>
              </a:rPr>
              <a:t>Outlier Detection and Handling:</a:t>
            </a:r>
            <a:endParaRPr lang="en-IN" sz="1600" kern="100" dirty="0">
              <a:effectLst/>
              <a:latin typeface="Satki subheading"/>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600" b="1" kern="100" dirty="0">
                <a:effectLst/>
                <a:latin typeface="Satki subheading"/>
                <a:ea typeface="Calibri" panose="020F0502020204030204" pitchFamily="34" charset="0"/>
                <a:cs typeface="Times New Roman" panose="02020603050405020304" pitchFamily="18" charset="0"/>
              </a:rPr>
              <a:t>Statistical Methods:</a:t>
            </a:r>
            <a:r>
              <a:rPr lang="en-IN" sz="1600" kern="100" dirty="0">
                <a:effectLst/>
                <a:latin typeface="Satki subheading"/>
                <a:ea typeface="Calibri" panose="020F0502020204030204" pitchFamily="34" charset="0"/>
                <a:cs typeface="Times New Roman" panose="02020603050405020304" pitchFamily="18" charset="0"/>
              </a:rPr>
              <a:t> Identifying outliers using techniques like Z-scores or IQR.</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600" b="1" kern="100" dirty="0">
                <a:effectLst/>
                <a:latin typeface="Satki subheading"/>
                <a:ea typeface="Calibri" panose="020F0502020204030204" pitchFamily="34" charset="0"/>
                <a:cs typeface="Times New Roman" panose="02020603050405020304" pitchFamily="18" charset="0"/>
              </a:rPr>
              <a:t>Visualization:</a:t>
            </a:r>
            <a:r>
              <a:rPr lang="en-IN" sz="1600" kern="100" dirty="0">
                <a:effectLst/>
                <a:latin typeface="Satki subheading"/>
                <a:ea typeface="Calibri" panose="020F0502020204030204" pitchFamily="34" charset="0"/>
                <a:cs typeface="Times New Roman" panose="02020603050405020304" pitchFamily="18" charset="0"/>
              </a:rPr>
              <a:t> Using box plots or scatter plots to visually identify outliers.</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600" b="1" kern="100" dirty="0">
                <a:effectLst/>
                <a:latin typeface="Satki subheading"/>
                <a:ea typeface="Calibri" panose="020F0502020204030204" pitchFamily="34" charset="0"/>
                <a:cs typeface="Times New Roman" panose="02020603050405020304" pitchFamily="18" charset="0"/>
              </a:rPr>
              <a:t>Handling:</a:t>
            </a:r>
            <a:r>
              <a:rPr lang="en-IN" sz="1600" kern="100" dirty="0">
                <a:effectLst/>
                <a:latin typeface="Satki subheading"/>
                <a:ea typeface="Calibri" panose="020F0502020204030204" pitchFamily="34" charset="0"/>
                <a:cs typeface="Times New Roman" panose="02020603050405020304" pitchFamily="18" charset="0"/>
              </a:rPr>
              <a:t> Removing, capping, or imputing outliers based on the specific context.</a:t>
            </a:r>
          </a:p>
        </p:txBody>
      </p:sp>
    </p:spTree>
    <p:extLst>
      <p:ext uri="{BB962C8B-B14F-4D97-AF65-F5344CB8AC3E}">
        <p14:creationId xmlns:p14="http://schemas.microsoft.com/office/powerpoint/2010/main" val="175064570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C003F-595A-1814-8018-416248ACC1E2}"/>
              </a:ext>
            </a:extLst>
          </p:cNvPr>
          <p:cNvSpPr>
            <a:spLocks noGrp="1"/>
          </p:cNvSpPr>
          <p:nvPr>
            <p:ph type="title"/>
          </p:nvPr>
        </p:nvSpPr>
        <p:spPr/>
        <p:txBody>
          <a:bodyPr/>
          <a:lstStyle/>
          <a:p>
            <a:pPr algn="ctr"/>
            <a:r>
              <a:rPr lang="en-IN" dirty="0"/>
              <a:t>Continue</a:t>
            </a:r>
          </a:p>
        </p:txBody>
      </p:sp>
      <p:sp>
        <p:nvSpPr>
          <p:cNvPr id="8" name="TextBox 7">
            <a:extLst>
              <a:ext uri="{FF2B5EF4-FFF2-40B4-BE49-F238E27FC236}">
                <a16:creationId xmlns:a16="http://schemas.microsoft.com/office/drawing/2014/main" id="{89EC8DC2-EE8E-8E3A-74ED-721B1658B992}"/>
              </a:ext>
            </a:extLst>
          </p:cNvPr>
          <p:cNvSpPr txBox="1"/>
          <p:nvPr/>
        </p:nvSpPr>
        <p:spPr>
          <a:xfrm>
            <a:off x="1530416" y="2142299"/>
            <a:ext cx="9346131" cy="3536033"/>
          </a:xfrm>
          <a:prstGeom prst="rect">
            <a:avLst/>
          </a:prstGeom>
          <a:noFill/>
        </p:spPr>
        <p:txBody>
          <a:bodyPr wrap="square">
            <a:spAutoFit/>
          </a:bodyPr>
          <a:lstStyle/>
          <a:p>
            <a:pPr lvl="0">
              <a:lnSpc>
                <a:spcPct val="107000"/>
              </a:lnSpc>
              <a:spcAft>
                <a:spcPts val="800"/>
              </a:spcAft>
              <a:tabLst>
                <a:tab pos="457200" algn="l"/>
              </a:tabLst>
            </a:pPr>
            <a:r>
              <a:rPr lang="en-IN" sz="1600" b="1" kern="100" dirty="0">
                <a:effectLst/>
                <a:latin typeface="Satki subheading"/>
                <a:ea typeface="Calibri" panose="020F0502020204030204" pitchFamily="34" charset="0"/>
                <a:cs typeface="Times New Roman" panose="02020603050405020304" pitchFamily="18" charset="0"/>
              </a:rPr>
              <a:t>Data Formatting and Normalization:</a:t>
            </a:r>
            <a:endParaRPr lang="en-IN" sz="1600" kern="100" dirty="0">
              <a:effectLst/>
              <a:latin typeface="Satki subheading"/>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600" b="1" kern="100" dirty="0">
                <a:effectLst/>
                <a:latin typeface="Satki subheading"/>
                <a:ea typeface="Calibri" panose="020F0502020204030204" pitchFamily="34" charset="0"/>
                <a:cs typeface="Times New Roman" panose="02020603050405020304" pitchFamily="18" charset="0"/>
              </a:rPr>
              <a:t>Formatting:</a:t>
            </a:r>
            <a:r>
              <a:rPr lang="en-IN" sz="1600" kern="100" dirty="0">
                <a:effectLst/>
                <a:latin typeface="Satki subheading"/>
                <a:ea typeface="Calibri" panose="020F0502020204030204" pitchFamily="34" charset="0"/>
                <a:cs typeface="Times New Roman" panose="02020603050405020304" pitchFamily="18" charset="0"/>
              </a:rPr>
              <a:t> Ensuring data is in the correct format (e.g., converting text to numerical values).</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600" b="1" kern="100" dirty="0">
                <a:effectLst/>
                <a:latin typeface="Satki subheading"/>
                <a:ea typeface="Calibri" panose="020F0502020204030204" pitchFamily="34" charset="0"/>
                <a:cs typeface="Times New Roman" panose="02020603050405020304" pitchFamily="18" charset="0"/>
              </a:rPr>
              <a:t>Normalization:</a:t>
            </a:r>
            <a:r>
              <a:rPr lang="en-IN" sz="1600" kern="100" dirty="0">
                <a:effectLst/>
                <a:latin typeface="Satki subheading"/>
                <a:ea typeface="Calibri" panose="020F0502020204030204" pitchFamily="34" charset="0"/>
                <a:cs typeface="Times New Roman" panose="02020603050405020304" pitchFamily="18" charset="0"/>
              </a:rPr>
              <a:t> Scaling numerical features to a common range (e.g., min-max scaling, standardization).</a:t>
            </a:r>
          </a:p>
          <a:p>
            <a:pPr lvl="0">
              <a:lnSpc>
                <a:spcPct val="107000"/>
              </a:lnSpc>
              <a:spcAft>
                <a:spcPts val="800"/>
              </a:spcAft>
              <a:tabLst>
                <a:tab pos="457200" algn="l"/>
              </a:tabLst>
            </a:pPr>
            <a:r>
              <a:rPr lang="en-IN" sz="1600" b="1" kern="100" dirty="0">
                <a:effectLst/>
                <a:latin typeface="Satki subheading"/>
                <a:ea typeface="Calibri" panose="020F0502020204030204" pitchFamily="34" charset="0"/>
                <a:cs typeface="Times New Roman" panose="02020603050405020304" pitchFamily="18" charset="0"/>
              </a:rPr>
              <a:t>Feature Engineering:</a:t>
            </a:r>
            <a:endParaRPr lang="en-IN" sz="1600" kern="100" dirty="0">
              <a:effectLst/>
              <a:latin typeface="Satki subheading"/>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600" b="1" kern="100" dirty="0">
                <a:effectLst/>
                <a:latin typeface="Satki subheading"/>
                <a:ea typeface="Calibri" panose="020F0502020204030204" pitchFamily="34" charset="0"/>
                <a:cs typeface="Times New Roman" panose="02020603050405020304" pitchFamily="18" charset="0"/>
              </a:rPr>
              <a:t>Creating New Features:</a:t>
            </a:r>
            <a:r>
              <a:rPr lang="en-IN" sz="1600" kern="100" dirty="0">
                <a:effectLst/>
                <a:latin typeface="Satki subheading"/>
                <a:ea typeface="Calibri" panose="020F0502020204030204" pitchFamily="34" charset="0"/>
                <a:cs typeface="Times New Roman" panose="02020603050405020304" pitchFamily="18" charset="0"/>
              </a:rPr>
              <a:t> Deriving new features from existing ones (e.g., combining features, calculating ratios).</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600" b="1" kern="100" dirty="0">
                <a:effectLst/>
                <a:latin typeface="Satki subheading"/>
                <a:ea typeface="Calibri" panose="020F0502020204030204" pitchFamily="34" charset="0"/>
                <a:cs typeface="Times New Roman" panose="02020603050405020304" pitchFamily="18" charset="0"/>
              </a:rPr>
              <a:t>Feature Selection:</a:t>
            </a:r>
            <a:r>
              <a:rPr lang="en-IN" sz="1600" kern="100" dirty="0">
                <a:effectLst/>
                <a:latin typeface="Satki subheading"/>
                <a:ea typeface="Calibri" panose="020F0502020204030204" pitchFamily="34" charset="0"/>
                <a:cs typeface="Times New Roman" panose="02020603050405020304" pitchFamily="18" charset="0"/>
              </a:rPr>
              <a:t> Identifying the most relevant features for the analysis.</a:t>
            </a:r>
          </a:p>
          <a:p>
            <a:pPr lvl="0">
              <a:lnSpc>
                <a:spcPct val="107000"/>
              </a:lnSpc>
              <a:spcAft>
                <a:spcPts val="800"/>
              </a:spcAft>
              <a:tabLst>
                <a:tab pos="457200" algn="l"/>
              </a:tabLst>
            </a:pPr>
            <a:r>
              <a:rPr lang="en-IN" sz="1600" b="1" kern="100" dirty="0">
                <a:effectLst/>
                <a:latin typeface="Satki subheading"/>
                <a:ea typeface="Calibri" panose="020F0502020204030204" pitchFamily="34" charset="0"/>
                <a:cs typeface="Times New Roman" panose="02020603050405020304" pitchFamily="18" charset="0"/>
              </a:rPr>
              <a:t>Data Integration:</a:t>
            </a:r>
            <a:endParaRPr lang="en-IN" sz="1600" kern="100" dirty="0">
              <a:effectLst/>
              <a:latin typeface="Satki subheading"/>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600" b="1" kern="100" dirty="0">
                <a:effectLst/>
                <a:latin typeface="Satki subheading"/>
                <a:ea typeface="Calibri" panose="020F0502020204030204" pitchFamily="34" charset="0"/>
                <a:cs typeface="Times New Roman" panose="02020603050405020304" pitchFamily="18" charset="0"/>
              </a:rPr>
              <a:t>Merging Datasets:</a:t>
            </a:r>
            <a:r>
              <a:rPr lang="en-IN" sz="1600" kern="100" dirty="0">
                <a:effectLst/>
                <a:latin typeface="Satki subheading"/>
                <a:ea typeface="Calibri" panose="020F0502020204030204" pitchFamily="34" charset="0"/>
                <a:cs typeface="Times New Roman" panose="02020603050405020304" pitchFamily="18" charset="0"/>
              </a:rPr>
              <a:t> Combining multiple datasets based on common keys.</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600" b="1" kern="100" dirty="0">
                <a:effectLst/>
                <a:latin typeface="Satki subheading"/>
                <a:ea typeface="Calibri" panose="020F0502020204030204" pitchFamily="34" charset="0"/>
                <a:cs typeface="Times New Roman" panose="02020603050405020304" pitchFamily="18" charset="0"/>
              </a:rPr>
              <a:t>Resolving Inconsistencies:</a:t>
            </a:r>
            <a:r>
              <a:rPr lang="en-IN" sz="1600" kern="100" dirty="0">
                <a:effectLst/>
                <a:latin typeface="Satki subheading"/>
                <a:ea typeface="Calibri" panose="020F0502020204030204" pitchFamily="34" charset="0"/>
                <a:cs typeface="Times New Roman" panose="02020603050405020304" pitchFamily="18" charset="0"/>
              </a:rPr>
              <a:t> Addressing discrepancies in data formats, units, or definitions.</a:t>
            </a:r>
          </a:p>
        </p:txBody>
      </p:sp>
    </p:spTree>
    <p:extLst>
      <p:ext uri="{BB962C8B-B14F-4D97-AF65-F5344CB8AC3E}">
        <p14:creationId xmlns:p14="http://schemas.microsoft.com/office/powerpoint/2010/main" val="4211268356"/>
      </p:ext>
    </p:extLst>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80AA9D2D-EE59-4148-A11E-A51EEE828B28}" vid="{AEAFD717-D3C8-4034-8F7E-D5220B0CCEB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4F4D41-822D-40F2-A7AC-E4E6CB36CA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9DAD249-BF80-48EF-9AFB-36A11BCDC2CE}">
  <ds:schemaRefs>
    <ds:schemaRef ds:uri="http://schemas.microsoft.com/sharepoint/v3/contenttype/forms"/>
  </ds:schemaRefs>
</ds:datastoreItem>
</file>

<file path=customXml/itemProps3.xml><?xml version="1.0" encoding="utf-8"?>
<ds:datastoreItem xmlns:ds="http://schemas.openxmlformats.org/officeDocument/2006/customXml" ds:itemID="{C5A59D56-2157-4202-9D02-F44E447A2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{BC652775-5288-4214-A3FD-F5E0B52A0362}tf56160789_win32</Template>
  <TotalTime>204</TotalTime>
  <Words>1953</Words>
  <Application>Microsoft Office PowerPoint</Application>
  <PresentationFormat>Widescreen</PresentationFormat>
  <Paragraphs>136</Paragraphs>
  <Slides>20</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20</vt:i4>
      </vt:variant>
    </vt:vector>
  </HeadingPairs>
  <TitlesOfParts>
    <vt:vector size="34" baseType="lpstr">
      <vt:lpstr>Book Antiqua</vt:lpstr>
      <vt:lpstr>Bookman Old Style</vt:lpstr>
      <vt:lpstr>Calibri</vt:lpstr>
      <vt:lpstr>Consolas</vt:lpstr>
      <vt:lpstr>Courier New</vt:lpstr>
      <vt:lpstr>Felix Titling</vt:lpstr>
      <vt:lpstr>Franklin Gothic Book</vt:lpstr>
      <vt:lpstr>Satki subheading</vt:lpstr>
      <vt:lpstr>Sitka Subheading</vt:lpstr>
      <vt:lpstr>Sitka Subheading Semibold</vt:lpstr>
      <vt:lpstr>Symbol</vt:lpstr>
      <vt:lpstr>Times New Roman</vt:lpstr>
      <vt:lpstr>Wingdings</vt:lpstr>
      <vt:lpstr>Custom</vt:lpstr>
      <vt:lpstr>ML  PROJECT</vt:lpstr>
      <vt:lpstr>Mobile Price Prediction</vt:lpstr>
      <vt:lpstr>Continue</vt:lpstr>
      <vt:lpstr>Importing Dataset</vt:lpstr>
      <vt:lpstr>Problem Definition</vt:lpstr>
      <vt:lpstr>Dataset Description</vt:lpstr>
      <vt:lpstr>Dataset Description</vt:lpstr>
      <vt:lpstr>Data Preprocessing &amp;  Cleaning Steps</vt:lpstr>
      <vt:lpstr>Continue</vt:lpstr>
      <vt:lpstr>Model training without hyperparameter</vt:lpstr>
      <vt:lpstr>Spliting into training and testing </vt:lpstr>
      <vt:lpstr> Training and Evaluating Models</vt:lpstr>
      <vt:lpstr>Model Training with Hyperparameter Tuning</vt:lpstr>
      <vt:lpstr>Machine Learning Models</vt:lpstr>
      <vt:lpstr>Continue</vt:lpstr>
      <vt:lpstr>Continue</vt:lpstr>
      <vt:lpstr>Summary of Applied Models</vt:lpstr>
      <vt:lpstr>Results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Bhavesh Bhandari</dc:creator>
  <cp:lastModifiedBy>Bhavesh Bhandari</cp:lastModifiedBy>
  <cp:revision>3</cp:revision>
  <dcterms:created xsi:type="dcterms:W3CDTF">2024-09-09T16:31:08Z</dcterms:created>
  <dcterms:modified xsi:type="dcterms:W3CDTF">2024-12-03T18:03:59Z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